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557" r:id="rId3"/>
    <p:sldId id="590" r:id="rId4"/>
    <p:sldId id="726" r:id="rId5"/>
    <p:sldId id="727" r:id="rId6"/>
    <p:sldId id="728" r:id="rId7"/>
    <p:sldId id="729" r:id="rId8"/>
    <p:sldId id="730" r:id="rId9"/>
    <p:sldId id="731" r:id="rId10"/>
    <p:sldId id="732" r:id="rId11"/>
    <p:sldId id="733" r:id="rId12"/>
    <p:sldId id="734" r:id="rId13"/>
    <p:sldId id="735" r:id="rId14"/>
    <p:sldId id="736" r:id="rId15"/>
    <p:sldId id="737" r:id="rId16"/>
    <p:sldId id="738" r:id="rId17"/>
    <p:sldId id="739" r:id="rId18"/>
    <p:sldId id="740" r:id="rId19"/>
    <p:sldId id="685" r:id="rId20"/>
    <p:sldId id="741" r:id="rId21"/>
    <p:sldId id="742" r:id="rId22"/>
    <p:sldId id="743" r:id="rId23"/>
    <p:sldId id="744" r:id="rId24"/>
    <p:sldId id="745" r:id="rId25"/>
    <p:sldId id="746" r:id="rId26"/>
    <p:sldId id="747" r:id="rId27"/>
    <p:sldId id="748" r:id="rId28"/>
    <p:sldId id="749" r:id="rId29"/>
    <p:sldId id="750" r:id="rId30"/>
    <p:sldId id="769" r:id="rId31"/>
    <p:sldId id="751" r:id="rId32"/>
    <p:sldId id="752" r:id="rId33"/>
    <p:sldId id="753" r:id="rId34"/>
    <p:sldId id="754" r:id="rId35"/>
    <p:sldId id="755" r:id="rId36"/>
    <p:sldId id="756" r:id="rId37"/>
    <p:sldId id="757" r:id="rId38"/>
    <p:sldId id="758" r:id="rId39"/>
    <p:sldId id="759" r:id="rId40"/>
    <p:sldId id="760" r:id="rId41"/>
    <p:sldId id="761" r:id="rId42"/>
    <p:sldId id="762" r:id="rId43"/>
    <p:sldId id="763" r:id="rId44"/>
    <p:sldId id="764" r:id="rId45"/>
    <p:sldId id="765" r:id="rId46"/>
    <p:sldId id="766" r:id="rId47"/>
    <p:sldId id="767" r:id="rId48"/>
    <p:sldId id="768" r:id="rId49"/>
    <p:sldId id="770"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031B-ED23-504C-8A3F-57220AAD947F}">
          <p14:sldIdLst>
            <p14:sldId id="256"/>
            <p14:sldId id="557"/>
            <p14:sldId id="590"/>
            <p14:sldId id="726"/>
            <p14:sldId id="727"/>
            <p14:sldId id="728"/>
            <p14:sldId id="729"/>
            <p14:sldId id="730"/>
            <p14:sldId id="731"/>
            <p14:sldId id="732"/>
            <p14:sldId id="733"/>
            <p14:sldId id="734"/>
            <p14:sldId id="735"/>
            <p14:sldId id="736"/>
            <p14:sldId id="737"/>
            <p14:sldId id="738"/>
            <p14:sldId id="739"/>
            <p14:sldId id="740"/>
            <p14:sldId id="685"/>
            <p14:sldId id="741"/>
            <p14:sldId id="742"/>
            <p14:sldId id="743"/>
            <p14:sldId id="744"/>
            <p14:sldId id="745"/>
            <p14:sldId id="746"/>
            <p14:sldId id="747"/>
            <p14:sldId id="748"/>
            <p14:sldId id="749"/>
            <p14:sldId id="750"/>
            <p14:sldId id="769"/>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9AD1"/>
    <a:srgbClr val="65AECA"/>
    <a:srgbClr val="950E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2" autoAdjust="0"/>
    <p:restoredTop sz="63487" autoAdjust="0"/>
  </p:normalViewPr>
  <p:slideViewPr>
    <p:cSldViewPr snapToGrid="0" snapToObjects="1">
      <p:cViewPr varScale="1">
        <p:scale>
          <a:sx n="57" d="100"/>
          <a:sy n="57" d="100"/>
        </p:scale>
        <p:origin x="2388" y="6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B0418-5A2C-4927-A5B8-F7C989CD754B}" type="datetimeFigureOut">
              <a:rPr lang="en-US" smtClean="0"/>
              <a:t>11/4/2020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6EB9-37A2-4D9D-9009-6518DBACA051}" type="slidenum">
              <a:rPr lang="en-US" smtClean="0"/>
              <a:t>‹#›</a:t>
            </a:fld>
            <a:endParaRPr lang="en-US"/>
          </a:p>
        </p:txBody>
      </p:sp>
    </p:spTree>
    <p:extLst>
      <p:ext uri="{BB962C8B-B14F-4D97-AF65-F5344CB8AC3E}">
        <p14:creationId xmlns:p14="http://schemas.microsoft.com/office/powerpoint/2010/main" val="186135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a:t>
            </a:fld>
            <a:endParaRPr lang="en-US"/>
          </a:p>
        </p:txBody>
      </p:sp>
    </p:spTree>
    <p:extLst>
      <p:ext uri="{BB962C8B-B14F-4D97-AF65-F5344CB8AC3E}">
        <p14:creationId xmlns:p14="http://schemas.microsoft.com/office/powerpoint/2010/main" val="29245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10</a:t>
            </a:fld>
            <a:endParaRPr lang="en-US"/>
          </a:p>
        </p:txBody>
      </p:sp>
    </p:spTree>
    <p:extLst>
      <p:ext uri="{BB962C8B-B14F-4D97-AF65-F5344CB8AC3E}">
        <p14:creationId xmlns:p14="http://schemas.microsoft.com/office/powerpoint/2010/main" val="3612336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11</a:t>
            </a:fld>
            <a:endParaRPr lang="en-US"/>
          </a:p>
        </p:txBody>
      </p:sp>
    </p:spTree>
    <p:extLst>
      <p:ext uri="{BB962C8B-B14F-4D97-AF65-F5344CB8AC3E}">
        <p14:creationId xmlns:p14="http://schemas.microsoft.com/office/powerpoint/2010/main" val="214044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12</a:t>
            </a:fld>
            <a:endParaRPr lang="en-US"/>
          </a:p>
        </p:txBody>
      </p:sp>
    </p:spTree>
    <p:extLst>
      <p:ext uri="{BB962C8B-B14F-4D97-AF65-F5344CB8AC3E}">
        <p14:creationId xmlns:p14="http://schemas.microsoft.com/office/powerpoint/2010/main" val="2764822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13</a:t>
            </a:fld>
            <a:endParaRPr lang="en-US"/>
          </a:p>
        </p:txBody>
      </p:sp>
    </p:spTree>
    <p:extLst>
      <p:ext uri="{BB962C8B-B14F-4D97-AF65-F5344CB8AC3E}">
        <p14:creationId xmlns:p14="http://schemas.microsoft.com/office/powerpoint/2010/main" val="394170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14</a:t>
            </a:fld>
            <a:endParaRPr lang="en-US"/>
          </a:p>
        </p:txBody>
      </p:sp>
    </p:spTree>
    <p:extLst>
      <p:ext uri="{BB962C8B-B14F-4D97-AF65-F5344CB8AC3E}">
        <p14:creationId xmlns:p14="http://schemas.microsoft.com/office/powerpoint/2010/main" val="207615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15</a:t>
            </a:fld>
            <a:endParaRPr lang="en-US"/>
          </a:p>
        </p:txBody>
      </p:sp>
    </p:spTree>
    <p:extLst>
      <p:ext uri="{BB962C8B-B14F-4D97-AF65-F5344CB8AC3E}">
        <p14:creationId xmlns:p14="http://schemas.microsoft.com/office/powerpoint/2010/main" val="45005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16</a:t>
            </a:fld>
            <a:endParaRPr lang="en-US"/>
          </a:p>
        </p:txBody>
      </p:sp>
    </p:spTree>
    <p:extLst>
      <p:ext uri="{BB962C8B-B14F-4D97-AF65-F5344CB8AC3E}">
        <p14:creationId xmlns:p14="http://schemas.microsoft.com/office/powerpoint/2010/main" val="156636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17</a:t>
            </a:fld>
            <a:endParaRPr lang="en-US"/>
          </a:p>
        </p:txBody>
      </p:sp>
    </p:spTree>
    <p:extLst>
      <p:ext uri="{BB962C8B-B14F-4D97-AF65-F5344CB8AC3E}">
        <p14:creationId xmlns:p14="http://schemas.microsoft.com/office/powerpoint/2010/main" val="2700916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18</a:t>
            </a:fld>
            <a:endParaRPr lang="en-US"/>
          </a:p>
        </p:txBody>
      </p:sp>
    </p:spTree>
    <p:extLst>
      <p:ext uri="{BB962C8B-B14F-4D97-AF65-F5344CB8AC3E}">
        <p14:creationId xmlns:p14="http://schemas.microsoft.com/office/powerpoint/2010/main" val="1335989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19</a:t>
            </a:fld>
            <a:endParaRPr lang="en-US"/>
          </a:p>
        </p:txBody>
      </p:sp>
    </p:spTree>
    <p:extLst>
      <p:ext uri="{BB962C8B-B14F-4D97-AF65-F5344CB8AC3E}">
        <p14:creationId xmlns:p14="http://schemas.microsoft.com/office/powerpoint/2010/main" val="316540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a:t>
            </a:fld>
            <a:endParaRPr lang="en-US"/>
          </a:p>
        </p:txBody>
      </p:sp>
    </p:spTree>
    <p:extLst>
      <p:ext uri="{BB962C8B-B14F-4D97-AF65-F5344CB8AC3E}">
        <p14:creationId xmlns:p14="http://schemas.microsoft.com/office/powerpoint/2010/main" val="3302436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20</a:t>
            </a:fld>
            <a:endParaRPr lang="en-US"/>
          </a:p>
        </p:txBody>
      </p:sp>
    </p:spTree>
    <p:extLst>
      <p:ext uri="{BB962C8B-B14F-4D97-AF65-F5344CB8AC3E}">
        <p14:creationId xmlns:p14="http://schemas.microsoft.com/office/powerpoint/2010/main" val="1631079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21</a:t>
            </a:fld>
            <a:endParaRPr lang="en-US"/>
          </a:p>
        </p:txBody>
      </p:sp>
    </p:spTree>
    <p:extLst>
      <p:ext uri="{BB962C8B-B14F-4D97-AF65-F5344CB8AC3E}">
        <p14:creationId xmlns:p14="http://schemas.microsoft.com/office/powerpoint/2010/main" val="3392320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22</a:t>
            </a:fld>
            <a:endParaRPr lang="en-US"/>
          </a:p>
        </p:txBody>
      </p:sp>
    </p:spTree>
    <p:extLst>
      <p:ext uri="{BB962C8B-B14F-4D97-AF65-F5344CB8AC3E}">
        <p14:creationId xmlns:p14="http://schemas.microsoft.com/office/powerpoint/2010/main" val="1606876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23</a:t>
            </a:fld>
            <a:endParaRPr lang="en-US"/>
          </a:p>
        </p:txBody>
      </p:sp>
    </p:spTree>
    <p:extLst>
      <p:ext uri="{BB962C8B-B14F-4D97-AF65-F5344CB8AC3E}">
        <p14:creationId xmlns:p14="http://schemas.microsoft.com/office/powerpoint/2010/main" val="153672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24</a:t>
            </a:fld>
            <a:endParaRPr lang="en-US"/>
          </a:p>
        </p:txBody>
      </p:sp>
    </p:spTree>
    <p:extLst>
      <p:ext uri="{BB962C8B-B14F-4D97-AF65-F5344CB8AC3E}">
        <p14:creationId xmlns:p14="http://schemas.microsoft.com/office/powerpoint/2010/main" val="30864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25</a:t>
            </a:fld>
            <a:endParaRPr lang="en-US"/>
          </a:p>
        </p:txBody>
      </p:sp>
    </p:spTree>
    <p:extLst>
      <p:ext uri="{BB962C8B-B14F-4D97-AF65-F5344CB8AC3E}">
        <p14:creationId xmlns:p14="http://schemas.microsoft.com/office/powerpoint/2010/main" val="3045451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26</a:t>
            </a:fld>
            <a:endParaRPr lang="en-US"/>
          </a:p>
        </p:txBody>
      </p:sp>
    </p:spTree>
    <p:extLst>
      <p:ext uri="{BB962C8B-B14F-4D97-AF65-F5344CB8AC3E}">
        <p14:creationId xmlns:p14="http://schemas.microsoft.com/office/powerpoint/2010/main" val="38717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27</a:t>
            </a:fld>
            <a:endParaRPr lang="en-US"/>
          </a:p>
        </p:txBody>
      </p:sp>
    </p:spTree>
    <p:extLst>
      <p:ext uri="{BB962C8B-B14F-4D97-AF65-F5344CB8AC3E}">
        <p14:creationId xmlns:p14="http://schemas.microsoft.com/office/powerpoint/2010/main" val="14579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28</a:t>
            </a:fld>
            <a:endParaRPr lang="en-US"/>
          </a:p>
        </p:txBody>
      </p:sp>
    </p:spTree>
    <p:extLst>
      <p:ext uri="{BB962C8B-B14F-4D97-AF65-F5344CB8AC3E}">
        <p14:creationId xmlns:p14="http://schemas.microsoft.com/office/powerpoint/2010/main" val="549363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29</a:t>
            </a:fld>
            <a:endParaRPr lang="en-US"/>
          </a:p>
        </p:txBody>
      </p:sp>
    </p:spTree>
    <p:extLst>
      <p:ext uri="{BB962C8B-B14F-4D97-AF65-F5344CB8AC3E}">
        <p14:creationId xmlns:p14="http://schemas.microsoft.com/office/powerpoint/2010/main" val="21693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a:t>
            </a:fld>
            <a:endParaRPr lang="en-US"/>
          </a:p>
        </p:txBody>
      </p:sp>
    </p:spTree>
    <p:extLst>
      <p:ext uri="{BB962C8B-B14F-4D97-AF65-F5344CB8AC3E}">
        <p14:creationId xmlns:p14="http://schemas.microsoft.com/office/powerpoint/2010/main" val="1552359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30</a:t>
            </a:fld>
            <a:endParaRPr lang="en-US"/>
          </a:p>
        </p:txBody>
      </p:sp>
    </p:spTree>
    <p:extLst>
      <p:ext uri="{BB962C8B-B14F-4D97-AF65-F5344CB8AC3E}">
        <p14:creationId xmlns:p14="http://schemas.microsoft.com/office/powerpoint/2010/main" val="3443489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31</a:t>
            </a:fld>
            <a:endParaRPr lang="en-US"/>
          </a:p>
        </p:txBody>
      </p:sp>
    </p:spTree>
    <p:extLst>
      <p:ext uri="{BB962C8B-B14F-4D97-AF65-F5344CB8AC3E}">
        <p14:creationId xmlns:p14="http://schemas.microsoft.com/office/powerpoint/2010/main" val="2139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32</a:t>
            </a:fld>
            <a:endParaRPr lang="en-US"/>
          </a:p>
        </p:txBody>
      </p:sp>
    </p:spTree>
    <p:extLst>
      <p:ext uri="{BB962C8B-B14F-4D97-AF65-F5344CB8AC3E}">
        <p14:creationId xmlns:p14="http://schemas.microsoft.com/office/powerpoint/2010/main" val="2154212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33</a:t>
            </a:fld>
            <a:endParaRPr lang="en-US"/>
          </a:p>
        </p:txBody>
      </p:sp>
    </p:spTree>
    <p:extLst>
      <p:ext uri="{BB962C8B-B14F-4D97-AF65-F5344CB8AC3E}">
        <p14:creationId xmlns:p14="http://schemas.microsoft.com/office/powerpoint/2010/main" val="3500366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34</a:t>
            </a:fld>
            <a:endParaRPr lang="en-US"/>
          </a:p>
        </p:txBody>
      </p:sp>
    </p:spTree>
    <p:extLst>
      <p:ext uri="{BB962C8B-B14F-4D97-AF65-F5344CB8AC3E}">
        <p14:creationId xmlns:p14="http://schemas.microsoft.com/office/powerpoint/2010/main" val="468681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35</a:t>
            </a:fld>
            <a:endParaRPr lang="en-US"/>
          </a:p>
        </p:txBody>
      </p:sp>
    </p:spTree>
    <p:extLst>
      <p:ext uri="{BB962C8B-B14F-4D97-AF65-F5344CB8AC3E}">
        <p14:creationId xmlns:p14="http://schemas.microsoft.com/office/powerpoint/2010/main" val="867331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36</a:t>
            </a:fld>
            <a:endParaRPr lang="en-US"/>
          </a:p>
        </p:txBody>
      </p:sp>
    </p:spTree>
    <p:extLst>
      <p:ext uri="{BB962C8B-B14F-4D97-AF65-F5344CB8AC3E}">
        <p14:creationId xmlns:p14="http://schemas.microsoft.com/office/powerpoint/2010/main" val="1124295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37</a:t>
            </a:fld>
            <a:endParaRPr lang="en-US"/>
          </a:p>
        </p:txBody>
      </p:sp>
    </p:spTree>
    <p:extLst>
      <p:ext uri="{BB962C8B-B14F-4D97-AF65-F5344CB8AC3E}">
        <p14:creationId xmlns:p14="http://schemas.microsoft.com/office/powerpoint/2010/main" val="3855321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38</a:t>
            </a:fld>
            <a:endParaRPr lang="en-US"/>
          </a:p>
        </p:txBody>
      </p:sp>
    </p:spTree>
    <p:extLst>
      <p:ext uri="{BB962C8B-B14F-4D97-AF65-F5344CB8AC3E}">
        <p14:creationId xmlns:p14="http://schemas.microsoft.com/office/powerpoint/2010/main" val="547708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39</a:t>
            </a:fld>
            <a:endParaRPr lang="en-US"/>
          </a:p>
        </p:txBody>
      </p:sp>
    </p:spTree>
    <p:extLst>
      <p:ext uri="{BB962C8B-B14F-4D97-AF65-F5344CB8AC3E}">
        <p14:creationId xmlns:p14="http://schemas.microsoft.com/office/powerpoint/2010/main" val="324906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4</a:t>
            </a:fld>
            <a:endParaRPr lang="en-US"/>
          </a:p>
        </p:txBody>
      </p:sp>
    </p:spTree>
    <p:extLst>
      <p:ext uri="{BB962C8B-B14F-4D97-AF65-F5344CB8AC3E}">
        <p14:creationId xmlns:p14="http://schemas.microsoft.com/office/powerpoint/2010/main" val="2764589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40</a:t>
            </a:fld>
            <a:endParaRPr lang="en-US"/>
          </a:p>
        </p:txBody>
      </p:sp>
    </p:spTree>
    <p:extLst>
      <p:ext uri="{BB962C8B-B14F-4D97-AF65-F5344CB8AC3E}">
        <p14:creationId xmlns:p14="http://schemas.microsoft.com/office/powerpoint/2010/main" val="2966099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41</a:t>
            </a:fld>
            <a:endParaRPr lang="en-US"/>
          </a:p>
        </p:txBody>
      </p:sp>
    </p:spTree>
    <p:extLst>
      <p:ext uri="{BB962C8B-B14F-4D97-AF65-F5344CB8AC3E}">
        <p14:creationId xmlns:p14="http://schemas.microsoft.com/office/powerpoint/2010/main" val="2117757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42</a:t>
            </a:fld>
            <a:endParaRPr lang="en-US"/>
          </a:p>
        </p:txBody>
      </p:sp>
    </p:spTree>
    <p:extLst>
      <p:ext uri="{BB962C8B-B14F-4D97-AF65-F5344CB8AC3E}">
        <p14:creationId xmlns:p14="http://schemas.microsoft.com/office/powerpoint/2010/main" val="3970105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43</a:t>
            </a:fld>
            <a:endParaRPr lang="en-US"/>
          </a:p>
        </p:txBody>
      </p:sp>
    </p:spTree>
    <p:extLst>
      <p:ext uri="{BB962C8B-B14F-4D97-AF65-F5344CB8AC3E}">
        <p14:creationId xmlns:p14="http://schemas.microsoft.com/office/powerpoint/2010/main" val="350232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44</a:t>
            </a:fld>
            <a:endParaRPr lang="en-US"/>
          </a:p>
        </p:txBody>
      </p:sp>
    </p:spTree>
    <p:extLst>
      <p:ext uri="{BB962C8B-B14F-4D97-AF65-F5344CB8AC3E}">
        <p14:creationId xmlns:p14="http://schemas.microsoft.com/office/powerpoint/2010/main" val="926129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45</a:t>
            </a:fld>
            <a:endParaRPr lang="en-US"/>
          </a:p>
        </p:txBody>
      </p:sp>
    </p:spTree>
    <p:extLst>
      <p:ext uri="{BB962C8B-B14F-4D97-AF65-F5344CB8AC3E}">
        <p14:creationId xmlns:p14="http://schemas.microsoft.com/office/powerpoint/2010/main" val="1581685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46</a:t>
            </a:fld>
            <a:endParaRPr lang="en-US"/>
          </a:p>
        </p:txBody>
      </p:sp>
    </p:spTree>
    <p:extLst>
      <p:ext uri="{BB962C8B-B14F-4D97-AF65-F5344CB8AC3E}">
        <p14:creationId xmlns:p14="http://schemas.microsoft.com/office/powerpoint/2010/main" val="1528490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47</a:t>
            </a:fld>
            <a:endParaRPr lang="en-US"/>
          </a:p>
        </p:txBody>
      </p:sp>
    </p:spTree>
    <p:extLst>
      <p:ext uri="{BB962C8B-B14F-4D97-AF65-F5344CB8AC3E}">
        <p14:creationId xmlns:p14="http://schemas.microsoft.com/office/powerpoint/2010/main" val="2683898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48</a:t>
            </a:fld>
            <a:endParaRPr lang="en-US"/>
          </a:p>
        </p:txBody>
      </p:sp>
    </p:spTree>
    <p:extLst>
      <p:ext uri="{BB962C8B-B14F-4D97-AF65-F5344CB8AC3E}">
        <p14:creationId xmlns:p14="http://schemas.microsoft.com/office/powerpoint/2010/main" val="267150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49</a:t>
            </a:fld>
            <a:endParaRPr lang="en-US"/>
          </a:p>
        </p:txBody>
      </p:sp>
    </p:spTree>
    <p:extLst>
      <p:ext uri="{BB962C8B-B14F-4D97-AF65-F5344CB8AC3E}">
        <p14:creationId xmlns:p14="http://schemas.microsoft.com/office/powerpoint/2010/main" val="142560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5</a:t>
            </a:fld>
            <a:endParaRPr lang="en-US"/>
          </a:p>
        </p:txBody>
      </p:sp>
    </p:spTree>
    <p:extLst>
      <p:ext uri="{BB962C8B-B14F-4D97-AF65-F5344CB8AC3E}">
        <p14:creationId xmlns:p14="http://schemas.microsoft.com/office/powerpoint/2010/main" val="293682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6</a:t>
            </a:fld>
            <a:endParaRPr lang="en-US"/>
          </a:p>
        </p:txBody>
      </p:sp>
    </p:spTree>
    <p:extLst>
      <p:ext uri="{BB962C8B-B14F-4D97-AF65-F5344CB8AC3E}">
        <p14:creationId xmlns:p14="http://schemas.microsoft.com/office/powerpoint/2010/main" val="415441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kumimoji="1" lang="en-US" sz="1200" b="0" i="0" u="none" strike="noStrike" kern="1200" cap="none" spc="0" normalizeH="0" baseline="0" noProof="0" dirty="0">
              <a:ln>
                <a:noFill/>
              </a:ln>
              <a:solidFill>
                <a:srgbClr val="000000"/>
              </a:solidFill>
              <a:effectLst/>
              <a:uLnTx/>
              <a:uFillTx/>
              <a:latin typeface="CK Journaling" pitchFamily="2" charset="0"/>
              <a:ea typeface="+mn-ea"/>
              <a:cs typeface="+mn-cs"/>
            </a:endParaRPr>
          </a:p>
        </p:txBody>
      </p:sp>
      <p:sp>
        <p:nvSpPr>
          <p:cNvPr id="4" name="Slide Number Placeholder 3"/>
          <p:cNvSpPr>
            <a:spLocks noGrp="1"/>
          </p:cNvSpPr>
          <p:nvPr>
            <p:ph type="sldNum" sz="quarter" idx="5"/>
          </p:nvPr>
        </p:nvSpPr>
        <p:spPr/>
        <p:txBody>
          <a:bodyPr/>
          <a:lstStyle/>
          <a:p>
            <a:fld id="{4D626EB9-37A2-4D9D-9009-6518DBACA051}" type="slidenum">
              <a:rPr lang="en-US" smtClean="0"/>
              <a:t>7</a:t>
            </a:fld>
            <a:endParaRPr lang="en-US"/>
          </a:p>
        </p:txBody>
      </p:sp>
    </p:spTree>
    <p:extLst>
      <p:ext uri="{BB962C8B-B14F-4D97-AF65-F5344CB8AC3E}">
        <p14:creationId xmlns:p14="http://schemas.microsoft.com/office/powerpoint/2010/main" val="140551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8</a:t>
            </a:fld>
            <a:endParaRPr lang="en-US"/>
          </a:p>
        </p:txBody>
      </p:sp>
    </p:spTree>
    <p:extLst>
      <p:ext uri="{BB962C8B-B14F-4D97-AF65-F5344CB8AC3E}">
        <p14:creationId xmlns:p14="http://schemas.microsoft.com/office/powerpoint/2010/main" val="271067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75" marR="0" lvl="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9</a:t>
            </a:fld>
            <a:endParaRPr lang="en-US"/>
          </a:p>
        </p:txBody>
      </p:sp>
    </p:spTree>
    <p:extLst>
      <p:ext uri="{BB962C8B-B14F-4D97-AF65-F5344CB8AC3E}">
        <p14:creationId xmlns:p14="http://schemas.microsoft.com/office/powerpoint/2010/main" val="1928630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FE33C1-E5D0-1943-AFFE-6B8BBA2340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22334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63546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1220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86556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FE33C1-E5D0-1943-AFFE-6B8BBA2340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7810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E33C1-E5D0-1943-AFFE-6B8BBA2340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0421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FE33C1-E5D0-1943-AFFE-6B8BBA2340FF}"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76729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FE33C1-E5D0-1943-AFFE-6B8BBA2340FF}"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14414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E33C1-E5D0-1943-AFFE-6B8BBA2340FF}"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7192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951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5792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E33C1-E5D0-1943-AFFE-6B8BBA2340FF}" type="datetimeFigureOut">
              <a:rPr lang="en-US" smtClean="0"/>
              <a:t>11/4/2020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1F17D-57E6-D142-BAC2-269037FD96B8}" type="slidenum">
              <a:rPr lang="en-US" smtClean="0"/>
              <a:t>‹#›</a:t>
            </a:fld>
            <a:endParaRPr lang="en-US"/>
          </a:p>
        </p:txBody>
      </p:sp>
    </p:spTree>
    <p:extLst>
      <p:ext uri="{BB962C8B-B14F-4D97-AF65-F5344CB8AC3E}">
        <p14:creationId xmlns:p14="http://schemas.microsoft.com/office/powerpoint/2010/main" val="25728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5.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2998203"/>
            <a:ext cx="7772400" cy="794429"/>
          </a:xfrm>
        </p:spPr>
        <p:txBody>
          <a:bodyPr>
            <a:normAutofit/>
          </a:bodyPr>
          <a:lstStyle/>
          <a:p>
            <a:r>
              <a:rPr lang="en-US" sz="3600" dirty="0"/>
              <a:t>Jingwei Wu, PhD</a:t>
            </a:r>
          </a:p>
        </p:txBody>
      </p:sp>
      <p:sp>
        <p:nvSpPr>
          <p:cNvPr id="9" name="TextBox 8"/>
          <p:cNvSpPr txBox="1"/>
          <p:nvPr/>
        </p:nvSpPr>
        <p:spPr>
          <a:xfrm>
            <a:off x="1345473" y="486685"/>
            <a:ext cx="6753496" cy="2123658"/>
          </a:xfrm>
          <a:prstGeom prst="rect">
            <a:avLst/>
          </a:prstGeom>
          <a:noFill/>
        </p:spPr>
        <p:txBody>
          <a:bodyPr wrap="square" rtlCol="0">
            <a:spAutoFit/>
          </a:bodyPr>
          <a:lstStyle/>
          <a:p>
            <a:pPr algn="ctr"/>
            <a:r>
              <a:rPr lang="en-US" sz="4400" dirty="0"/>
              <a:t>Chapter 13</a:t>
            </a:r>
          </a:p>
          <a:p>
            <a:pPr algn="ctr"/>
            <a:r>
              <a:rPr lang="en-US" sz="4400" dirty="0"/>
              <a:t>The Pearson Correlation Coefficient</a:t>
            </a:r>
          </a:p>
        </p:txBody>
      </p:sp>
      <p:pic>
        <p:nvPicPr>
          <p:cNvPr id="12" name="Picture 11" descr="Public_Health_reg_K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60" y="5892480"/>
            <a:ext cx="2379378" cy="835070"/>
          </a:xfrm>
          <a:prstGeom prst="rect">
            <a:avLst/>
          </a:prstGeom>
        </p:spPr>
      </p:pic>
      <p:sp>
        <p:nvSpPr>
          <p:cNvPr id="11" name="Rectangle 10"/>
          <p:cNvSpPr/>
          <p:nvPr/>
        </p:nvSpPr>
        <p:spPr>
          <a:xfrm>
            <a:off x="0" y="0"/>
            <a:ext cx="9144000" cy="141099"/>
          </a:xfrm>
          <a:prstGeom prst="rect">
            <a:avLst/>
          </a:prstGeom>
          <a:solidFill>
            <a:srgbClr val="5DB3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DB3D5"/>
              </a:solidFill>
            </a:endParaRPr>
          </a:p>
        </p:txBody>
      </p:sp>
      <p:pic>
        <p:nvPicPr>
          <p:cNvPr id="5" name="Picture 4" descr="header-rectangle-bw_Epi-Biosta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51536"/>
            <a:ext cx="9153144" cy="2523744"/>
          </a:xfrm>
          <a:prstGeom prst="rect">
            <a:avLst/>
          </a:prstGeom>
        </p:spPr>
      </p:pic>
      <p:sp>
        <p:nvSpPr>
          <p:cNvPr id="2" name="TextBox 1">
            <a:extLst>
              <a:ext uri="{FF2B5EF4-FFF2-40B4-BE49-F238E27FC236}">
                <a16:creationId xmlns:a16="http://schemas.microsoft.com/office/drawing/2014/main" id="{9704B034-AB6E-4CFF-A3F0-58A5C4C738F9}"/>
              </a:ext>
            </a:extLst>
          </p:cNvPr>
          <p:cNvSpPr txBox="1"/>
          <p:nvPr/>
        </p:nvSpPr>
        <p:spPr>
          <a:xfrm>
            <a:off x="1171575" y="4065306"/>
            <a:ext cx="7283597" cy="276999"/>
          </a:xfrm>
          <a:prstGeom prst="rect">
            <a:avLst/>
          </a:prstGeom>
          <a:noFill/>
        </p:spPr>
        <p:txBody>
          <a:bodyPr wrap="none" rtlCol="0">
            <a:spAutoFit/>
          </a:bodyPr>
          <a:lstStyle/>
          <a:p>
            <a:r>
              <a:rPr lang="en-US" sz="1200" dirty="0"/>
              <a:t>A courtesy of “USING AND INTERPRETING STATISTICS” by ERIC W. CORTY | THIRD EDITION  (Macmillan Education) </a:t>
            </a:r>
          </a:p>
        </p:txBody>
      </p:sp>
    </p:spTree>
    <p:extLst>
      <p:ext uri="{BB962C8B-B14F-4D97-AF65-F5344CB8AC3E}">
        <p14:creationId xmlns:p14="http://schemas.microsoft.com/office/powerpoint/2010/main" val="401262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150733" cy="502602"/>
          </a:xfrm>
        </p:spPr>
        <p:txBody>
          <a:bodyPr>
            <a:normAutofit fontScale="90000"/>
          </a:bodyPr>
          <a:lstStyle/>
          <a:p>
            <a:r>
              <a:rPr lang="en-US" sz="4000" dirty="0"/>
              <a:t>Correlations Defined by </a:t>
            </a:r>
            <a:r>
              <a:rPr lang="en-US" sz="4000" i="1" dirty="0"/>
              <a:t>z</a:t>
            </a:r>
            <a:r>
              <a:rPr lang="en-US" sz="4000" dirty="0"/>
              <a:t> Scores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F40340A4-ECD0-4956-9A9A-66DFF998BCB2}"/>
              </a:ext>
            </a:extLst>
          </p:cNvPr>
          <p:cNvSpPr>
            <a:spLocks noGrp="1"/>
          </p:cNvSpPr>
          <p:nvPr>
            <p:ph idx="1"/>
          </p:nvPr>
        </p:nvSpPr>
        <p:spPr>
          <a:xfrm>
            <a:off x="457200" y="914400"/>
            <a:ext cx="8229600" cy="2514600"/>
          </a:xfrm>
        </p:spPr>
        <p:txBody>
          <a:bodyPr>
            <a:normAutofit fontScale="85000" lnSpcReduction="10000"/>
          </a:bodyPr>
          <a:lstStyle/>
          <a:p>
            <a:pPr>
              <a:lnSpc>
                <a:spcPct val="120000"/>
              </a:lnSpc>
              <a:spcBef>
                <a:spcPts val="0"/>
              </a:spcBef>
            </a:pPr>
            <a:r>
              <a:rPr lang="en-US" dirty="0"/>
              <a:t>Scatterplots can be drawn using </a:t>
            </a:r>
            <a:r>
              <a:rPr lang="en-US" i="1" dirty="0"/>
              <a:t>z</a:t>
            </a:r>
            <a:r>
              <a:rPr lang="en-US" dirty="0"/>
              <a:t> scores</a:t>
            </a:r>
          </a:p>
          <a:p>
            <a:pPr lvl="1">
              <a:lnSpc>
                <a:spcPct val="120000"/>
              </a:lnSpc>
              <a:spcBef>
                <a:spcPts val="0"/>
              </a:spcBef>
            </a:pPr>
            <a:r>
              <a:rPr lang="en-US" dirty="0"/>
              <a:t>Example: Number of Community Hospitals and Number of Deaths: Raw Scores and </a:t>
            </a:r>
            <a:r>
              <a:rPr lang="en-US" i="1" dirty="0"/>
              <a:t>z</a:t>
            </a:r>
            <a:r>
              <a:rPr lang="en-US" dirty="0"/>
              <a:t> Scores</a:t>
            </a:r>
          </a:p>
          <a:p>
            <a:pPr lvl="2">
              <a:lnSpc>
                <a:spcPct val="120000"/>
              </a:lnSpc>
              <a:spcBef>
                <a:spcPts val="0"/>
              </a:spcBef>
            </a:pPr>
            <a:r>
              <a:rPr lang="en-US" dirty="0"/>
              <a:t>When raw scores are transformed into </a:t>
            </a:r>
            <a:r>
              <a:rPr lang="en-US" i="1" dirty="0"/>
              <a:t>z</a:t>
            </a:r>
            <a:r>
              <a:rPr lang="en-US" dirty="0"/>
              <a:t> scores, the scales on the axes change, but the shape of the scatterplot does not change.</a:t>
            </a:r>
          </a:p>
          <a:p>
            <a:pPr lvl="2">
              <a:lnSpc>
                <a:spcPct val="120000"/>
              </a:lnSpc>
              <a:spcBef>
                <a:spcPts val="0"/>
              </a:spcBef>
            </a:pPr>
            <a:r>
              <a:rPr lang="en-US" dirty="0"/>
              <a:t>Dots form the same pattern in both of these scatterplots.</a:t>
            </a:r>
          </a:p>
        </p:txBody>
      </p:sp>
      <p:pic>
        <p:nvPicPr>
          <p:cNvPr id="11" name="Picture 10" descr="The figure is a series of scatterplots for the community hospital/number of deaths data. &#10;The panel on the left in 13.6, like Figure 13.1, illustrates the relationship with raw scores, and the panel on the right shows what the scatterplot looks like when the same variables are transformed into z scores. &#10;Note that transforming from raw scores to z scores doesn’t change the relationship. The pattern of the dots, the shape,  is exactly the same, whether raw scores or z scores are being plotted.&#10;" title="Figure 13.6">
            <a:extLst>
              <a:ext uri="{FF2B5EF4-FFF2-40B4-BE49-F238E27FC236}">
                <a16:creationId xmlns:a16="http://schemas.microsoft.com/office/drawing/2014/main" id="{13F30DFC-EAB3-4467-BC4A-327B34BD5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041" y="3283803"/>
            <a:ext cx="4736480" cy="2175273"/>
          </a:xfrm>
          <a:prstGeom prst="rect">
            <a:avLst/>
          </a:prstGeom>
        </p:spPr>
      </p:pic>
    </p:spTree>
    <p:extLst>
      <p:ext uri="{BB962C8B-B14F-4D97-AF65-F5344CB8AC3E}">
        <p14:creationId xmlns:p14="http://schemas.microsoft.com/office/powerpoint/2010/main" val="401529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58890" cy="502602"/>
          </a:xfrm>
        </p:spPr>
        <p:txBody>
          <a:bodyPr>
            <a:normAutofit fontScale="90000"/>
          </a:bodyPr>
          <a:lstStyle/>
          <a:p>
            <a:r>
              <a:rPr lang="en-US" sz="4000" dirty="0"/>
              <a:t>Correlations Defined by </a:t>
            </a:r>
            <a:r>
              <a:rPr lang="en-US" sz="4000" i="1" dirty="0"/>
              <a:t>z</a:t>
            </a:r>
            <a:r>
              <a:rPr lang="en-US" sz="4000" dirty="0"/>
              <a:t> Scores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E2DBB92A-8E1B-416F-B691-FDEAF360A2E2}"/>
              </a:ext>
            </a:extLst>
          </p:cNvPr>
          <p:cNvSpPr>
            <a:spLocks noGrp="1"/>
          </p:cNvSpPr>
          <p:nvPr>
            <p:ph idx="1"/>
          </p:nvPr>
        </p:nvSpPr>
        <p:spPr>
          <a:xfrm>
            <a:off x="457200" y="925930"/>
            <a:ext cx="8229600" cy="2057399"/>
          </a:xfrm>
        </p:spPr>
        <p:txBody>
          <a:bodyPr>
            <a:normAutofit fontScale="70000" lnSpcReduction="20000"/>
          </a:bodyPr>
          <a:lstStyle/>
          <a:p>
            <a:pPr>
              <a:lnSpc>
                <a:spcPct val="120000"/>
              </a:lnSpc>
              <a:spcBef>
                <a:spcPts val="0"/>
              </a:spcBef>
            </a:pPr>
            <a:r>
              <a:rPr lang="en-US" dirty="0"/>
              <a:t>Example: A Perfect Relationship: Raw Scores vs. </a:t>
            </a:r>
            <a:r>
              <a:rPr lang="en-US" i="1" dirty="0"/>
              <a:t>z</a:t>
            </a:r>
            <a:r>
              <a:rPr lang="en-US" dirty="0"/>
              <a:t> Scores </a:t>
            </a:r>
          </a:p>
          <a:p>
            <a:pPr lvl="1">
              <a:lnSpc>
                <a:spcPct val="120000"/>
              </a:lnSpc>
              <a:spcBef>
                <a:spcPts val="0"/>
              </a:spcBef>
            </a:pPr>
            <a:r>
              <a:rPr lang="en-US" dirty="0"/>
              <a:t>With a perfect relationship, a case’s </a:t>
            </a:r>
            <a:r>
              <a:rPr lang="en-US" i="1" dirty="0"/>
              <a:t>z</a:t>
            </a:r>
            <a:r>
              <a:rPr lang="en-US" dirty="0"/>
              <a:t> score on the </a:t>
            </a:r>
            <a:r>
              <a:rPr lang="en-US" i="1" dirty="0"/>
              <a:t>X</a:t>
            </a:r>
            <a:r>
              <a:rPr lang="en-US" dirty="0"/>
              <a:t> axis has exactly the same value as it does on the </a:t>
            </a:r>
            <a:r>
              <a:rPr lang="en-US" i="1" dirty="0"/>
              <a:t>Y</a:t>
            </a:r>
            <a:r>
              <a:rPr lang="en-US" dirty="0"/>
              <a:t> axis</a:t>
            </a:r>
          </a:p>
          <a:p>
            <a:pPr lvl="1">
              <a:lnSpc>
                <a:spcPct val="120000"/>
              </a:lnSpc>
              <a:spcBef>
                <a:spcPts val="0"/>
              </a:spcBef>
            </a:pPr>
            <a:r>
              <a:rPr lang="en-US" dirty="0"/>
              <a:t>Left panel: The data point for boiling water occurs at the intersection of 212°F and 100°C. Right panel: The data point is at the intersection of </a:t>
            </a:r>
            <a:r>
              <a:rPr lang="en-US" i="1" dirty="0"/>
              <a:t>z</a:t>
            </a:r>
            <a:r>
              <a:rPr lang="en-US" dirty="0"/>
              <a:t> scores of 1.63 on both axes. </a:t>
            </a:r>
          </a:p>
        </p:txBody>
      </p:sp>
      <p:pic>
        <p:nvPicPr>
          <p:cNvPr id="9" name="Picture 8" descr="The figure shows the scatterplot for the relationship between temperature as measured in Fahrenheit and Celsius both with raw scores (the panel on the left) and with z scores (the panel on the right). &#10;These z scores give a new perspective on what a correlation means. Look at the dot on the upper right, which is for boiling water. In the panel on the left, the X value for this point is 212¡ (Fahrenheit) and the Y value is 100¡ (Celsius). &#10;To a person who doesn’t know much about Fahrenheit and Celsius, those scores don’t sound similar as they are 112 points apart. In the panel on the right, the z scores for this point are zX = 1.63 and zY = 1.63. &#10;That is, the boiling point of water is exactly as far above the mean when measured in Fahrenheit as when it is measured in Celsius. &#10;That’s what a perfect correlation means.&#10;As correlations get weaker, the similarity between zX and zY lessens.&#10; The community hospital/number of deaths data show a strong correlation, but not a perfect one. &#10;The point on the upper right is New York with 206 hospitals and 153,000 deaths.&#10;Converted, those are z scores of 2.2 and 2.8. The two z scores are not the same, but they are in the same ballpark, both far above the mean. As correlations grow weaker and weaker, the similarity between the two z scores for each data point becomes less and less.&#10;" title="Figure 13.7">
            <a:extLst>
              <a:ext uri="{FF2B5EF4-FFF2-40B4-BE49-F238E27FC236}">
                <a16:creationId xmlns:a16="http://schemas.microsoft.com/office/drawing/2014/main" id="{8942E5A4-1E49-4D56-A76D-90B52D5C4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37" y="2839844"/>
            <a:ext cx="5430643" cy="2578550"/>
          </a:xfrm>
          <a:prstGeom prst="rect">
            <a:avLst/>
          </a:prstGeom>
        </p:spPr>
      </p:pic>
      <p:pic>
        <p:nvPicPr>
          <p:cNvPr id="3" name="Picture 2" descr="The figure is a series of scatterplots for the community hospital/number of deaths data. &#10;The panel on the left in 13.6, like Figure 13.1, illustrates the relationship with raw scores, and the panel on the right shows what the scatterplot looks like when the same variables are transformed into z scores. &#10;Note that transforming from raw scores to z scores doesn’t change the relationship. The pattern of the dots, the shape,  is exactly the same, whether raw scores or z scores are being plotted.&#10;" title="Figure 13.6">
            <a:extLst>
              <a:ext uri="{FF2B5EF4-FFF2-40B4-BE49-F238E27FC236}">
                <a16:creationId xmlns:a16="http://schemas.microsoft.com/office/drawing/2014/main" id="{DBB80360-3DE3-4D26-9E60-86F197FB0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137" y="2877275"/>
            <a:ext cx="5430643" cy="2494074"/>
          </a:xfrm>
          <a:prstGeom prst="rect">
            <a:avLst/>
          </a:prstGeom>
        </p:spPr>
      </p:pic>
    </p:spTree>
    <p:extLst>
      <p:ext uri="{BB962C8B-B14F-4D97-AF65-F5344CB8AC3E}">
        <p14:creationId xmlns:p14="http://schemas.microsoft.com/office/powerpoint/2010/main" val="112134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1" y="324270"/>
            <a:ext cx="4946402" cy="502602"/>
          </a:xfrm>
        </p:spPr>
        <p:txBody>
          <a:bodyPr>
            <a:normAutofit fontScale="90000"/>
          </a:bodyPr>
          <a:lstStyle/>
          <a:p>
            <a:r>
              <a:rPr lang="en-US" sz="4000" dirty="0"/>
              <a:t>Quantifying Relationships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9426B604-91D0-434A-8C36-2832DC4DD03F}"/>
              </a:ext>
            </a:extLst>
          </p:cNvPr>
          <p:cNvSpPr>
            <a:spLocks noGrp="1"/>
          </p:cNvSpPr>
          <p:nvPr>
            <p:ph idx="1"/>
          </p:nvPr>
        </p:nvSpPr>
        <p:spPr>
          <a:xfrm>
            <a:off x="457200" y="977717"/>
            <a:ext cx="4876800" cy="4525963"/>
          </a:xfrm>
        </p:spPr>
        <p:txBody>
          <a:bodyPr>
            <a:normAutofit fontScale="77500" lnSpcReduction="20000"/>
          </a:bodyPr>
          <a:lstStyle/>
          <a:p>
            <a:pPr>
              <a:lnSpc>
                <a:spcPct val="120000"/>
              </a:lnSpc>
              <a:spcBef>
                <a:spcPts val="0"/>
              </a:spcBef>
            </a:pPr>
            <a:r>
              <a:rPr lang="en-US" dirty="0"/>
              <a:t>Example: Baseball</a:t>
            </a:r>
          </a:p>
          <a:p>
            <a:pPr lvl="1">
              <a:lnSpc>
                <a:spcPct val="120000"/>
              </a:lnSpc>
              <a:spcBef>
                <a:spcPts val="0"/>
              </a:spcBef>
            </a:pPr>
            <a:r>
              <a:rPr lang="en-US" dirty="0"/>
              <a:t>Scatterplot shows the relationship between the payrolls of Major League Baseball teams and their winning percentages</a:t>
            </a:r>
          </a:p>
          <a:p>
            <a:pPr lvl="1">
              <a:lnSpc>
                <a:spcPct val="120000"/>
              </a:lnSpc>
              <a:spcBef>
                <a:spcPts val="0"/>
              </a:spcBef>
            </a:pPr>
            <a:r>
              <a:rPr lang="en-US" dirty="0"/>
              <a:t>How strong is the association?</a:t>
            </a:r>
          </a:p>
          <a:p>
            <a:pPr lvl="2">
              <a:lnSpc>
                <a:spcPct val="120000"/>
              </a:lnSpc>
              <a:spcBef>
                <a:spcPts val="0"/>
              </a:spcBef>
            </a:pPr>
            <a:r>
              <a:rPr lang="en-US" dirty="0"/>
              <a:t>Scatterplot interpretation is subjective.</a:t>
            </a:r>
          </a:p>
          <a:p>
            <a:pPr>
              <a:lnSpc>
                <a:spcPct val="120000"/>
              </a:lnSpc>
              <a:spcBef>
                <a:spcPts val="0"/>
              </a:spcBef>
            </a:pPr>
            <a:r>
              <a:rPr lang="en-US" dirty="0"/>
              <a:t>Correlation Coefficient</a:t>
            </a:r>
          </a:p>
          <a:p>
            <a:pPr lvl="1">
              <a:lnSpc>
                <a:spcPct val="120000"/>
              </a:lnSpc>
              <a:spcBef>
                <a:spcPts val="0"/>
              </a:spcBef>
            </a:pPr>
            <a:r>
              <a:rPr lang="en-US" dirty="0"/>
              <a:t>Statistic that summarizes, in a single number, the strength of a relationship between two variables</a:t>
            </a:r>
          </a:p>
          <a:p>
            <a:pPr lvl="3">
              <a:lnSpc>
                <a:spcPct val="120000"/>
              </a:lnSpc>
              <a:spcBef>
                <a:spcPts val="0"/>
              </a:spcBef>
            </a:pPr>
            <a:endParaRPr lang="en-US" dirty="0"/>
          </a:p>
          <a:p>
            <a:pPr lvl="2">
              <a:lnSpc>
                <a:spcPct val="120000"/>
              </a:lnSpc>
              <a:spcBef>
                <a:spcPts val="0"/>
              </a:spcBef>
            </a:pPr>
            <a:endParaRPr lang="en-US" dirty="0"/>
          </a:p>
        </p:txBody>
      </p:sp>
      <p:pic>
        <p:nvPicPr>
          <p:cNvPr id="11" name="Picture 10" descr="The figure is an example of a scatterplot.  This scatterplot shows the relationship between the payrolls of Major League Baseball teams and their winning percentages.&#10;One person might interpret the points on Figure 13.9 as roughly linear and conclude that the payroll is strongly related to a team’s performance. Another may see the circular clump of scores in the middle of the graph and conclude that there doesn’t appear to be much of a relationship.&#10;The Pearson r gets around this problem of how specific the prediction is by calculating a statistic called a correlation coefficient. A correlation coefficient is a number that summarizes the strength of the linear relationship between two variables.&#10;" title="Figure 13.9">
            <a:extLst>
              <a:ext uri="{FF2B5EF4-FFF2-40B4-BE49-F238E27FC236}">
                <a16:creationId xmlns:a16="http://schemas.microsoft.com/office/drawing/2014/main" id="{37EA0FCC-1093-4223-A4C1-4F869BE9D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384981"/>
            <a:ext cx="3738965" cy="3276600"/>
          </a:xfrm>
          <a:prstGeom prst="rect">
            <a:avLst/>
          </a:prstGeom>
        </p:spPr>
      </p:pic>
      <p:pic>
        <p:nvPicPr>
          <p:cNvPr id="3" name="Picture 2" descr="The figure is an example of a scatterplot. When the two variables don’t vary together systematically, there is no relationship between X and Y. This is one example of what no relationship looks like." title="Figure 13.2">
            <a:extLst>
              <a:ext uri="{FF2B5EF4-FFF2-40B4-BE49-F238E27FC236}">
                <a16:creationId xmlns:a16="http://schemas.microsoft.com/office/drawing/2014/main" id="{A0E88087-F5B8-4C41-8FE9-7C4FD1752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881" y="1115710"/>
            <a:ext cx="4038600" cy="2635561"/>
          </a:xfrm>
          <a:prstGeom prst="rect">
            <a:avLst/>
          </a:prstGeom>
        </p:spPr>
      </p:pic>
      <p:pic>
        <p:nvPicPr>
          <p:cNvPr id="5" name="Picture 4" descr="The figure is an example of a scatterplot. This scatterplot uses the traditional circular shape to illustrate the lack of relationship between two normally distributed variables. If there is no correlation between two normally distributed variables, the scatterplot looks more like a circle than a rectangle. This shows the hypothetical lack of a relationship between foot size and intelligence.&#10;" title="Figure 13.3">
            <a:extLst>
              <a:ext uri="{FF2B5EF4-FFF2-40B4-BE49-F238E27FC236}">
                <a16:creationId xmlns:a16="http://schemas.microsoft.com/office/drawing/2014/main" id="{DDE72259-4E6E-496E-91E4-8ECC75616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0808" y="1141045"/>
            <a:ext cx="3884592" cy="3276601"/>
          </a:xfrm>
          <a:prstGeom prst="rect">
            <a:avLst/>
          </a:prstGeom>
        </p:spPr>
      </p:pic>
    </p:spTree>
    <p:extLst>
      <p:ext uri="{BB962C8B-B14F-4D97-AF65-F5344CB8AC3E}">
        <p14:creationId xmlns:p14="http://schemas.microsoft.com/office/powerpoint/2010/main" val="27264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492811" cy="502602"/>
          </a:xfrm>
        </p:spPr>
        <p:txBody>
          <a:bodyPr>
            <a:normAutofit fontScale="90000"/>
          </a:bodyPr>
          <a:lstStyle/>
          <a:p>
            <a:r>
              <a:rPr lang="en-US" sz="4000" dirty="0"/>
              <a:t>Direction of the Relationship</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9E81FEED-030C-4FCA-8A36-F03F7C80FD67}"/>
              </a:ext>
            </a:extLst>
          </p:cNvPr>
          <p:cNvSpPr>
            <a:spLocks noGrp="1"/>
          </p:cNvSpPr>
          <p:nvPr>
            <p:ph idx="1"/>
          </p:nvPr>
        </p:nvSpPr>
        <p:spPr>
          <a:xfrm>
            <a:off x="457200" y="977717"/>
            <a:ext cx="4343400" cy="4525963"/>
          </a:xfrm>
        </p:spPr>
        <p:txBody>
          <a:bodyPr>
            <a:normAutofit fontScale="85000" lnSpcReduction="20000"/>
          </a:bodyPr>
          <a:lstStyle/>
          <a:p>
            <a:pPr>
              <a:lnSpc>
                <a:spcPct val="110000"/>
              </a:lnSpc>
              <a:spcBef>
                <a:spcPts val="0"/>
              </a:spcBef>
            </a:pPr>
            <a:r>
              <a:rPr lang="en-US" dirty="0"/>
              <a:t>Positive Relationship</a:t>
            </a:r>
          </a:p>
          <a:p>
            <a:pPr lvl="1">
              <a:lnSpc>
                <a:spcPct val="110000"/>
              </a:lnSpc>
              <a:spcBef>
                <a:spcPts val="0"/>
              </a:spcBef>
            </a:pPr>
            <a:r>
              <a:rPr lang="en-US" dirty="0"/>
              <a:t>Relationship in which high scores on </a:t>
            </a:r>
            <a:r>
              <a:rPr lang="en-US" i="1" dirty="0"/>
              <a:t>X</a:t>
            </a:r>
            <a:r>
              <a:rPr lang="en-US" dirty="0"/>
              <a:t> are associated with high scores on </a:t>
            </a:r>
            <a:r>
              <a:rPr lang="en-US" i="1" dirty="0"/>
              <a:t>Y</a:t>
            </a:r>
          </a:p>
          <a:p>
            <a:pPr lvl="1">
              <a:lnSpc>
                <a:spcPct val="110000"/>
              </a:lnSpc>
              <a:spcBef>
                <a:spcPts val="0"/>
              </a:spcBef>
            </a:pPr>
            <a:r>
              <a:rPr lang="en-US" dirty="0"/>
              <a:t>Called a direct relationship</a:t>
            </a:r>
            <a:br>
              <a:rPr lang="en-US" dirty="0"/>
            </a:br>
            <a:endParaRPr lang="en-US" dirty="0"/>
          </a:p>
          <a:p>
            <a:pPr>
              <a:lnSpc>
                <a:spcPct val="110000"/>
              </a:lnSpc>
              <a:spcBef>
                <a:spcPts val="0"/>
              </a:spcBef>
            </a:pPr>
            <a:r>
              <a:rPr lang="en-US" dirty="0"/>
              <a:t>Direct Relationship</a:t>
            </a:r>
          </a:p>
          <a:p>
            <a:pPr lvl="1">
              <a:lnSpc>
                <a:spcPct val="110000"/>
              </a:lnSpc>
              <a:spcBef>
                <a:spcPts val="0"/>
              </a:spcBef>
            </a:pPr>
            <a:r>
              <a:rPr lang="en-US" dirty="0"/>
              <a:t>Relationship in which high scores on </a:t>
            </a:r>
            <a:r>
              <a:rPr lang="en-US" i="1" dirty="0"/>
              <a:t>X</a:t>
            </a:r>
            <a:r>
              <a:rPr lang="en-US" dirty="0"/>
              <a:t> are associated with high scores on </a:t>
            </a:r>
            <a:r>
              <a:rPr lang="en-US" i="1" dirty="0"/>
              <a:t>Y</a:t>
            </a:r>
            <a:endParaRPr lang="en-US" dirty="0"/>
          </a:p>
          <a:p>
            <a:pPr lvl="1">
              <a:lnSpc>
                <a:spcPct val="110000"/>
              </a:lnSpc>
              <a:spcBef>
                <a:spcPts val="0"/>
              </a:spcBef>
            </a:pPr>
            <a:r>
              <a:rPr lang="en-US" dirty="0"/>
              <a:t>Called a positive relationship</a:t>
            </a:r>
          </a:p>
        </p:txBody>
      </p:sp>
      <p:sp>
        <p:nvSpPr>
          <p:cNvPr id="9" name="TextBox 8">
            <a:extLst>
              <a:ext uri="{FF2B5EF4-FFF2-40B4-BE49-F238E27FC236}">
                <a16:creationId xmlns:a16="http://schemas.microsoft.com/office/drawing/2014/main" id="{5D814C80-6EBB-4519-B3A1-C7126064E036}"/>
              </a:ext>
            </a:extLst>
          </p:cNvPr>
          <p:cNvSpPr txBox="1"/>
          <p:nvPr/>
        </p:nvSpPr>
        <p:spPr>
          <a:xfrm>
            <a:off x="4711107" y="3886200"/>
            <a:ext cx="4343400" cy="1446550"/>
          </a:xfrm>
          <a:prstGeom prst="rect">
            <a:avLst/>
          </a:prstGeom>
          <a:noFill/>
        </p:spPr>
        <p:txBody>
          <a:bodyPr wrap="square" rtlCol="0">
            <a:spAutoFit/>
          </a:bodyPr>
          <a:lstStyle/>
          <a:p>
            <a:r>
              <a:rPr lang="en-US" sz="1600" dirty="0">
                <a:solidFill>
                  <a:srgbClr val="000000"/>
                </a:solidFill>
              </a:rPr>
              <a:t>Positive Relationship Between the Size of a House and Its Cost </a:t>
            </a:r>
          </a:p>
          <a:p>
            <a:r>
              <a:rPr lang="en-US" sz="1400" dirty="0">
                <a:solidFill>
                  <a:srgbClr val="000000"/>
                </a:solidFill>
              </a:rPr>
              <a:t>In a positive relationship, the data points in a scatterplot fall along a diagonal line that moves up and to the right. In this scatterplot, as the size of the house increases, the price generally does as well.</a:t>
            </a:r>
          </a:p>
        </p:txBody>
      </p:sp>
      <p:pic>
        <p:nvPicPr>
          <p:cNvPr id="12" name="Picture 11" descr="The figure is an example of a scatterplot that illustrates a positive relationship. In a positive relationship, the data points in a scatterplot fall along a diagonal line that moves up and to the right. In this scatterplot, as the size of the house increases, the price generally does as well.&#10;" title="Figure 13.10">
            <a:extLst>
              <a:ext uri="{FF2B5EF4-FFF2-40B4-BE49-F238E27FC236}">
                <a16:creationId xmlns:a16="http://schemas.microsoft.com/office/drawing/2014/main" id="{BDF2B732-4ABB-4E7C-9EE8-75B0270B1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392" y="1037789"/>
            <a:ext cx="4112115" cy="2772212"/>
          </a:xfrm>
          <a:prstGeom prst="rect">
            <a:avLst/>
          </a:prstGeom>
        </p:spPr>
      </p:pic>
    </p:spTree>
    <p:extLst>
      <p:ext uri="{BB962C8B-B14F-4D97-AF65-F5344CB8AC3E}">
        <p14:creationId xmlns:p14="http://schemas.microsoft.com/office/powerpoint/2010/main" val="176515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492811" cy="502602"/>
          </a:xfrm>
        </p:spPr>
        <p:txBody>
          <a:bodyPr>
            <a:normAutofit fontScale="90000"/>
          </a:bodyPr>
          <a:lstStyle/>
          <a:p>
            <a:r>
              <a:rPr lang="en-US" sz="4000" dirty="0"/>
              <a:t>Direction of the Relationship</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F60FEB13-8125-48F4-8824-C01B0C72A52E}"/>
              </a:ext>
            </a:extLst>
          </p:cNvPr>
          <p:cNvSpPr>
            <a:spLocks noGrp="1"/>
          </p:cNvSpPr>
          <p:nvPr>
            <p:ph idx="1"/>
          </p:nvPr>
        </p:nvSpPr>
        <p:spPr>
          <a:xfrm>
            <a:off x="457200" y="1005595"/>
            <a:ext cx="4343400" cy="4525963"/>
          </a:xfrm>
        </p:spPr>
        <p:txBody>
          <a:bodyPr>
            <a:normAutofit fontScale="85000" lnSpcReduction="20000"/>
          </a:bodyPr>
          <a:lstStyle/>
          <a:p>
            <a:pPr>
              <a:lnSpc>
                <a:spcPct val="110000"/>
              </a:lnSpc>
              <a:spcBef>
                <a:spcPts val="0"/>
              </a:spcBef>
            </a:pPr>
            <a:r>
              <a:rPr lang="en-US" dirty="0"/>
              <a:t>Negative relationship</a:t>
            </a:r>
          </a:p>
          <a:p>
            <a:pPr lvl="1">
              <a:lnSpc>
                <a:spcPct val="110000"/>
              </a:lnSpc>
              <a:spcBef>
                <a:spcPts val="0"/>
              </a:spcBef>
            </a:pPr>
            <a:r>
              <a:rPr lang="en-US" dirty="0"/>
              <a:t>Relationship in which high scores on </a:t>
            </a:r>
            <a:r>
              <a:rPr lang="en-US" i="1" dirty="0"/>
              <a:t>X</a:t>
            </a:r>
            <a:r>
              <a:rPr lang="en-US" dirty="0"/>
              <a:t> are associated with low scores on </a:t>
            </a:r>
            <a:r>
              <a:rPr lang="en-US" i="1" dirty="0"/>
              <a:t>Y</a:t>
            </a:r>
          </a:p>
          <a:p>
            <a:pPr lvl="1">
              <a:lnSpc>
                <a:spcPct val="110000"/>
              </a:lnSpc>
              <a:spcBef>
                <a:spcPts val="0"/>
              </a:spcBef>
            </a:pPr>
            <a:r>
              <a:rPr lang="en-US" dirty="0"/>
              <a:t>Called an inverse relationship</a:t>
            </a:r>
          </a:p>
          <a:p>
            <a:pPr>
              <a:lnSpc>
                <a:spcPct val="110000"/>
              </a:lnSpc>
              <a:spcBef>
                <a:spcPts val="0"/>
              </a:spcBef>
            </a:pPr>
            <a:r>
              <a:rPr lang="en-US" dirty="0"/>
              <a:t>Inverse Relationship</a:t>
            </a:r>
          </a:p>
          <a:p>
            <a:pPr lvl="1">
              <a:lnSpc>
                <a:spcPct val="110000"/>
              </a:lnSpc>
              <a:spcBef>
                <a:spcPts val="0"/>
              </a:spcBef>
            </a:pPr>
            <a:r>
              <a:rPr lang="en-US" dirty="0"/>
              <a:t>Relationship in which high scores on </a:t>
            </a:r>
            <a:r>
              <a:rPr lang="en-US" i="1" dirty="0"/>
              <a:t>X</a:t>
            </a:r>
            <a:r>
              <a:rPr lang="en-US" dirty="0"/>
              <a:t> are associated with low scores on </a:t>
            </a:r>
            <a:r>
              <a:rPr lang="en-US" i="1" dirty="0"/>
              <a:t>Y</a:t>
            </a:r>
          </a:p>
          <a:p>
            <a:pPr lvl="1">
              <a:lnSpc>
                <a:spcPct val="110000"/>
              </a:lnSpc>
              <a:spcBef>
                <a:spcPts val="0"/>
              </a:spcBef>
            </a:pPr>
            <a:r>
              <a:rPr lang="en-US" dirty="0"/>
              <a:t>Called a negative relationship</a:t>
            </a:r>
          </a:p>
        </p:txBody>
      </p:sp>
      <p:sp>
        <p:nvSpPr>
          <p:cNvPr id="11" name="TextBox 10">
            <a:extLst>
              <a:ext uri="{FF2B5EF4-FFF2-40B4-BE49-F238E27FC236}">
                <a16:creationId xmlns:a16="http://schemas.microsoft.com/office/drawing/2014/main" id="{E2F01374-3D34-4447-AB26-72CE55BF95C5}"/>
              </a:ext>
            </a:extLst>
          </p:cNvPr>
          <p:cNvSpPr txBox="1"/>
          <p:nvPr/>
        </p:nvSpPr>
        <p:spPr>
          <a:xfrm>
            <a:off x="4868704" y="3789595"/>
            <a:ext cx="4103845" cy="1600438"/>
          </a:xfrm>
          <a:prstGeom prst="rect">
            <a:avLst/>
          </a:prstGeom>
          <a:noFill/>
        </p:spPr>
        <p:txBody>
          <a:bodyPr wrap="square" rtlCol="0">
            <a:spAutoFit/>
          </a:bodyPr>
          <a:lstStyle/>
          <a:p>
            <a:r>
              <a:rPr lang="en-US" sz="1400" dirty="0">
                <a:solidFill>
                  <a:srgbClr val="000000"/>
                </a:solidFill>
              </a:rPr>
              <a:t>Negative Relationship Between Horsepower and Fuel Economy </a:t>
            </a:r>
            <a:br>
              <a:rPr lang="en-US" sz="1400" dirty="0">
                <a:solidFill>
                  <a:srgbClr val="000000"/>
                </a:solidFill>
              </a:rPr>
            </a:br>
            <a:r>
              <a:rPr lang="en-US" sz="1400" dirty="0">
                <a:solidFill>
                  <a:srgbClr val="000000"/>
                </a:solidFill>
              </a:rPr>
              <a:t>In a negative relationship, points form a line moving downward and to the right. As one variable increases, the other decreases. Here, as the horsepower of cars goes up, miles per gallon go down. </a:t>
            </a:r>
            <a:br>
              <a:rPr lang="en-US" sz="1400" dirty="0">
                <a:solidFill>
                  <a:srgbClr val="000000"/>
                </a:solidFill>
              </a:rPr>
            </a:br>
            <a:endParaRPr lang="en-US" sz="1400" dirty="0">
              <a:solidFill>
                <a:srgbClr val="000000"/>
              </a:solidFill>
            </a:endParaRPr>
          </a:p>
        </p:txBody>
      </p:sp>
      <p:pic>
        <p:nvPicPr>
          <p:cNvPr id="13" name="Picture 12" descr="The figure is an example of a scatterplot that illustrates a negative relationship. In a negative relationship, points form a line moving downward and to the right. As one variable increases, the other decreases. Here, as the horsepower of cars goes up, miles per gallon go down. &#10;" title="Figure 13.11">
            <a:extLst>
              <a:ext uri="{FF2B5EF4-FFF2-40B4-BE49-F238E27FC236}">
                <a16:creationId xmlns:a16="http://schemas.microsoft.com/office/drawing/2014/main" id="{CFF11181-F1AF-4BA9-AA7E-1700EFEEE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839" y="1066562"/>
            <a:ext cx="3983576" cy="2590800"/>
          </a:xfrm>
          <a:prstGeom prst="rect">
            <a:avLst/>
          </a:prstGeom>
        </p:spPr>
      </p:pic>
    </p:spTree>
    <p:extLst>
      <p:ext uri="{BB962C8B-B14F-4D97-AF65-F5344CB8AC3E}">
        <p14:creationId xmlns:p14="http://schemas.microsoft.com/office/powerpoint/2010/main" val="222878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838500" cy="502602"/>
          </a:xfrm>
        </p:spPr>
        <p:txBody>
          <a:bodyPr>
            <a:normAutofit fontScale="90000"/>
          </a:bodyPr>
          <a:lstStyle/>
          <a:p>
            <a:r>
              <a:rPr lang="en-US" sz="4000" dirty="0"/>
              <a:t>Conditions Affecting Pearson </a:t>
            </a:r>
            <a:r>
              <a:rPr lang="en-US" sz="4000" i="1" dirty="0"/>
              <a:t>r</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515D27E1-0068-4CD2-92AA-557B5E89772E}"/>
              </a:ext>
            </a:extLst>
          </p:cNvPr>
          <p:cNvSpPr>
            <a:spLocks noGrp="1"/>
          </p:cNvSpPr>
          <p:nvPr>
            <p:ph idx="1"/>
          </p:nvPr>
        </p:nvSpPr>
        <p:spPr>
          <a:xfrm>
            <a:off x="457200" y="1005595"/>
            <a:ext cx="8229600" cy="4525963"/>
          </a:xfrm>
        </p:spPr>
        <p:txBody>
          <a:bodyPr>
            <a:normAutofit lnSpcReduction="10000"/>
          </a:bodyPr>
          <a:lstStyle/>
          <a:p>
            <a:pPr>
              <a:lnSpc>
                <a:spcPct val="110000"/>
              </a:lnSpc>
              <a:spcBef>
                <a:spcPts val="0"/>
              </a:spcBef>
            </a:pPr>
            <a:r>
              <a:rPr lang="en-US" dirty="0"/>
              <a:t>Three conditions that affect Pearson </a:t>
            </a:r>
            <a:r>
              <a:rPr lang="en-US" i="1" dirty="0"/>
              <a:t>r</a:t>
            </a:r>
          </a:p>
          <a:p>
            <a:pPr lvl="1">
              <a:lnSpc>
                <a:spcPct val="110000"/>
              </a:lnSpc>
              <a:spcBef>
                <a:spcPts val="0"/>
              </a:spcBef>
            </a:pPr>
            <a:r>
              <a:rPr lang="en-US" dirty="0"/>
              <a:t>Nonlinearity</a:t>
            </a:r>
          </a:p>
          <a:p>
            <a:pPr lvl="2">
              <a:lnSpc>
                <a:spcPct val="110000"/>
              </a:lnSpc>
              <a:spcBef>
                <a:spcPts val="0"/>
              </a:spcBef>
            </a:pPr>
            <a:r>
              <a:rPr lang="en-US" dirty="0"/>
              <a:t>See Figure 13.12</a:t>
            </a:r>
            <a:br>
              <a:rPr lang="en-US" dirty="0"/>
            </a:br>
            <a:endParaRPr lang="en-US" dirty="0"/>
          </a:p>
          <a:p>
            <a:pPr lvl="1">
              <a:lnSpc>
                <a:spcPct val="110000"/>
              </a:lnSpc>
              <a:spcBef>
                <a:spcPts val="0"/>
              </a:spcBef>
            </a:pPr>
            <a:r>
              <a:rPr lang="en-US" dirty="0"/>
              <a:t>Outliers</a:t>
            </a:r>
          </a:p>
          <a:p>
            <a:pPr lvl="2">
              <a:lnSpc>
                <a:spcPct val="110000"/>
              </a:lnSpc>
              <a:spcBef>
                <a:spcPts val="0"/>
              </a:spcBef>
            </a:pPr>
            <a:r>
              <a:rPr lang="en-US" dirty="0"/>
              <a:t>See Figure 13.13</a:t>
            </a:r>
            <a:br>
              <a:rPr lang="en-US" dirty="0"/>
            </a:br>
            <a:endParaRPr lang="en-US" dirty="0"/>
          </a:p>
          <a:p>
            <a:pPr lvl="1">
              <a:lnSpc>
                <a:spcPct val="110000"/>
              </a:lnSpc>
              <a:spcBef>
                <a:spcPts val="0"/>
              </a:spcBef>
            </a:pPr>
            <a:r>
              <a:rPr lang="en-US" dirty="0"/>
              <a:t>Restriction of range</a:t>
            </a:r>
          </a:p>
          <a:p>
            <a:pPr lvl="2">
              <a:lnSpc>
                <a:spcPct val="110000"/>
              </a:lnSpc>
              <a:spcBef>
                <a:spcPts val="0"/>
              </a:spcBef>
            </a:pPr>
            <a:r>
              <a:rPr lang="en-US" dirty="0"/>
              <a:t>See Figure 13.14</a:t>
            </a:r>
            <a:br>
              <a:rPr lang="en-US" dirty="0"/>
            </a:br>
            <a:br>
              <a:rPr lang="en-US" dirty="0"/>
            </a:br>
            <a:r>
              <a:rPr lang="en-US" dirty="0"/>
              <a:t>Let’s take a closer look at each of these conditions.</a:t>
            </a:r>
          </a:p>
        </p:txBody>
      </p:sp>
    </p:spTree>
    <p:extLst>
      <p:ext uri="{BB962C8B-B14F-4D97-AF65-F5344CB8AC3E}">
        <p14:creationId xmlns:p14="http://schemas.microsoft.com/office/powerpoint/2010/main" val="360311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838500" cy="502602"/>
          </a:xfrm>
        </p:spPr>
        <p:txBody>
          <a:bodyPr>
            <a:normAutofit fontScale="90000"/>
          </a:bodyPr>
          <a:lstStyle/>
          <a:p>
            <a:r>
              <a:rPr lang="en-US" sz="4000" dirty="0"/>
              <a:t>Conditions Affecting Pearson </a:t>
            </a:r>
            <a:r>
              <a:rPr lang="en-US" sz="4000" i="1" dirty="0"/>
              <a:t>r</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8E02CB59-06F7-49AA-A07F-C1251AEC0300}"/>
              </a:ext>
            </a:extLst>
          </p:cNvPr>
          <p:cNvSpPr>
            <a:spLocks noGrp="1"/>
          </p:cNvSpPr>
          <p:nvPr>
            <p:ph idx="1"/>
          </p:nvPr>
        </p:nvSpPr>
        <p:spPr>
          <a:xfrm>
            <a:off x="443695" y="977717"/>
            <a:ext cx="4496295" cy="4525963"/>
          </a:xfrm>
        </p:spPr>
        <p:txBody>
          <a:bodyPr/>
          <a:lstStyle/>
          <a:p>
            <a:pPr>
              <a:spcBef>
                <a:spcPts val="0"/>
              </a:spcBef>
            </a:pPr>
            <a:r>
              <a:rPr lang="en-US" dirty="0"/>
              <a:t>Nonlinearity</a:t>
            </a:r>
          </a:p>
          <a:p>
            <a:pPr marL="511175" lvl="1">
              <a:spcBef>
                <a:spcPts val="0"/>
              </a:spcBef>
              <a:spcAft>
                <a:spcPts val="600"/>
              </a:spcAft>
            </a:pPr>
            <a:r>
              <a:rPr lang="en-US" sz="2000" dirty="0"/>
              <a:t>There is a relationship between </a:t>
            </a:r>
            <a:r>
              <a:rPr lang="en-US" sz="2000" i="1" dirty="0"/>
              <a:t>X </a:t>
            </a:r>
            <a:r>
              <a:rPr lang="en-US" sz="2000" dirty="0"/>
              <a:t>and </a:t>
            </a:r>
            <a:r>
              <a:rPr lang="en-US" sz="2000" i="1" dirty="0"/>
              <a:t>Y</a:t>
            </a:r>
            <a:r>
              <a:rPr lang="en-US" sz="2000" dirty="0"/>
              <a:t> in this scatterplot, but it is curvilinear, not linear.</a:t>
            </a:r>
            <a:br>
              <a:rPr lang="en-US" sz="2000" dirty="0"/>
            </a:br>
            <a:endParaRPr lang="en-US" sz="2000" dirty="0"/>
          </a:p>
          <a:p>
            <a:pPr marL="511175" lvl="1">
              <a:spcBef>
                <a:spcPts val="0"/>
              </a:spcBef>
              <a:spcAft>
                <a:spcPts val="600"/>
              </a:spcAft>
            </a:pPr>
            <a:r>
              <a:rPr lang="en-US" sz="2000" dirty="0"/>
              <a:t>Because the relationship is not a straight-line relationship, the Pearson </a:t>
            </a:r>
            <a:r>
              <a:rPr lang="en-US" sz="2000" i="1" dirty="0"/>
              <a:t>r </a:t>
            </a:r>
            <a:r>
              <a:rPr lang="en-US" sz="2000" dirty="0"/>
              <a:t>would be near zero.</a:t>
            </a:r>
            <a:br>
              <a:rPr lang="en-US" sz="2000" dirty="0"/>
            </a:br>
            <a:endParaRPr lang="en-US" sz="2000" dirty="0"/>
          </a:p>
          <a:p>
            <a:pPr marL="511175" lvl="1">
              <a:spcBef>
                <a:spcPts val="0"/>
              </a:spcBef>
              <a:spcAft>
                <a:spcPts val="600"/>
              </a:spcAft>
            </a:pPr>
            <a:r>
              <a:rPr lang="en-US" sz="2000" dirty="0"/>
              <a:t>An </a:t>
            </a:r>
            <a:r>
              <a:rPr lang="en-US" sz="2000" i="1" dirty="0"/>
              <a:t>r </a:t>
            </a:r>
            <a:r>
              <a:rPr lang="en-US" sz="2000" dirty="0"/>
              <a:t>of zero doesn’t mean there is no relationship; it just means that no linear relationship exists.</a:t>
            </a:r>
          </a:p>
        </p:txBody>
      </p:sp>
      <p:sp>
        <p:nvSpPr>
          <p:cNvPr id="8" name="TextBox 7">
            <a:extLst>
              <a:ext uri="{FF2B5EF4-FFF2-40B4-BE49-F238E27FC236}">
                <a16:creationId xmlns:a16="http://schemas.microsoft.com/office/drawing/2014/main" id="{0BE328AC-0ADA-4515-A407-85F288F8039E}"/>
              </a:ext>
            </a:extLst>
          </p:cNvPr>
          <p:cNvSpPr txBox="1"/>
          <p:nvPr/>
        </p:nvSpPr>
        <p:spPr>
          <a:xfrm>
            <a:off x="5048774" y="4191070"/>
            <a:ext cx="3782992" cy="369332"/>
          </a:xfrm>
          <a:prstGeom prst="rect">
            <a:avLst/>
          </a:prstGeom>
          <a:noFill/>
        </p:spPr>
        <p:txBody>
          <a:bodyPr wrap="square" rtlCol="0">
            <a:spAutoFit/>
          </a:bodyPr>
          <a:lstStyle/>
          <a:p>
            <a:r>
              <a:rPr lang="en-US" sz="1800" dirty="0">
                <a:solidFill>
                  <a:srgbClr val="000000"/>
                </a:solidFill>
              </a:rPr>
              <a:t>Example of a Curvilinear Relationship</a:t>
            </a:r>
          </a:p>
        </p:txBody>
      </p:sp>
      <p:pic>
        <p:nvPicPr>
          <p:cNvPr id="10" name="Picture 9" descr="The figure is an example of a scatterplot. This scatterplot shows a relationship between X and Y, but the points in the scatterplot don’t fall on a straight line. Using a Pearson correlation to quantify this relationship would provide a value close to zero, meaning there is little linear relationship between the two variables. &#10;" title="Figure 13.12">
            <a:extLst>
              <a:ext uri="{FF2B5EF4-FFF2-40B4-BE49-F238E27FC236}">
                <a16:creationId xmlns:a16="http://schemas.microsoft.com/office/drawing/2014/main" id="{089B031F-C10D-40FF-9CF1-3C48360EE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9990" y="1181100"/>
            <a:ext cx="3661917" cy="2971800"/>
          </a:xfrm>
          <a:prstGeom prst="rect">
            <a:avLst/>
          </a:prstGeom>
        </p:spPr>
      </p:pic>
    </p:spTree>
    <p:extLst>
      <p:ext uri="{BB962C8B-B14F-4D97-AF65-F5344CB8AC3E}">
        <p14:creationId xmlns:p14="http://schemas.microsoft.com/office/powerpoint/2010/main" val="37241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838500" cy="502602"/>
          </a:xfrm>
        </p:spPr>
        <p:txBody>
          <a:bodyPr>
            <a:normAutofit fontScale="90000"/>
          </a:bodyPr>
          <a:lstStyle/>
          <a:p>
            <a:r>
              <a:rPr lang="en-US" sz="4000" dirty="0"/>
              <a:t>Conditions Affecting Pearson </a:t>
            </a:r>
            <a:r>
              <a:rPr lang="en-US" sz="4000" i="1" dirty="0"/>
              <a:t>r</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5E477CBE-6CB2-4850-BF30-72A61EBCC698}"/>
              </a:ext>
            </a:extLst>
          </p:cNvPr>
          <p:cNvSpPr>
            <a:spLocks noGrp="1"/>
          </p:cNvSpPr>
          <p:nvPr>
            <p:ph idx="1"/>
          </p:nvPr>
        </p:nvSpPr>
        <p:spPr>
          <a:xfrm>
            <a:off x="436750" y="932168"/>
            <a:ext cx="8229600" cy="2971800"/>
          </a:xfrm>
        </p:spPr>
        <p:txBody>
          <a:bodyPr>
            <a:normAutofit fontScale="70000" lnSpcReduction="20000"/>
          </a:bodyPr>
          <a:lstStyle/>
          <a:p>
            <a:pPr>
              <a:lnSpc>
                <a:spcPct val="120000"/>
              </a:lnSpc>
              <a:spcBef>
                <a:spcPts val="0"/>
              </a:spcBef>
            </a:pPr>
            <a:r>
              <a:rPr lang="en-US" dirty="0"/>
              <a:t>Outliers</a:t>
            </a:r>
          </a:p>
          <a:p>
            <a:pPr lvl="1">
              <a:lnSpc>
                <a:spcPct val="120000"/>
              </a:lnSpc>
              <a:spcBef>
                <a:spcPts val="0"/>
              </a:spcBef>
            </a:pPr>
            <a:r>
              <a:rPr lang="en-US" dirty="0"/>
              <a:t>Cases with extreme values; an outlier’s value falls far away from the values that other cases have.</a:t>
            </a:r>
          </a:p>
          <a:p>
            <a:pPr lvl="1">
              <a:lnSpc>
                <a:spcPct val="120000"/>
              </a:lnSpc>
              <a:spcBef>
                <a:spcPts val="0"/>
              </a:spcBef>
            </a:pPr>
            <a:r>
              <a:rPr lang="en-US" dirty="0"/>
              <a:t>One outlier in a data set can dramatically change the value of a correlation.</a:t>
            </a:r>
          </a:p>
          <a:p>
            <a:pPr>
              <a:lnSpc>
                <a:spcPct val="120000"/>
              </a:lnSpc>
              <a:spcBef>
                <a:spcPts val="0"/>
              </a:spcBef>
            </a:pPr>
            <a:r>
              <a:rPr lang="en-US" dirty="0"/>
              <a:t>Effect of an Outlier on a Pearson Correlation</a:t>
            </a:r>
          </a:p>
          <a:p>
            <a:pPr lvl="1">
              <a:lnSpc>
                <a:spcPct val="120000"/>
              </a:lnSpc>
              <a:spcBef>
                <a:spcPts val="0"/>
              </a:spcBef>
            </a:pPr>
            <a:r>
              <a:rPr lang="en-US" dirty="0"/>
              <a:t>Panel A: Correlation in the scatterplot is zero.</a:t>
            </a:r>
          </a:p>
          <a:p>
            <a:pPr lvl="1">
              <a:lnSpc>
                <a:spcPct val="120000"/>
              </a:lnSpc>
              <a:spcBef>
                <a:spcPts val="0"/>
              </a:spcBef>
            </a:pPr>
            <a:r>
              <a:rPr lang="en-US" dirty="0"/>
              <a:t>Panel B: Correlation is .63 due to the addition of one case.</a:t>
            </a:r>
          </a:p>
          <a:p>
            <a:pPr lvl="1">
              <a:lnSpc>
                <a:spcPct val="120000"/>
              </a:lnSpc>
              <a:spcBef>
                <a:spcPts val="0"/>
              </a:spcBef>
            </a:pPr>
            <a:r>
              <a:rPr lang="en-US" dirty="0"/>
              <a:t>Additional case is an outlier, with extreme values on </a:t>
            </a:r>
            <a:r>
              <a:rPr lang="en-US" i="1" dirty="0"/>
              <a:t>X</a:t>
            </a:r>
            <a:r>
              <a:rPr lang="en-US" dirty="0"/>
              <a:t> and </a:t>
            </a:r>
            <a:r>
              <a:rPr lang="en-US" i="1" dirty="0"/>
              <a:t>Y</a:t>
            </a:r>
            <a:r>
              <a:rPr lang="en-US" dirty="0"/>
              <a:t>.</a:t>
            </a:r>
          </a:p>
        </p:txBody>
      </p:sp>
      <p:pic>
        <p:nvPicPr>
          <p:cNvPr id="11" name="Picture 10" descr="The figure is a series of two scatterplots. The left panel in Figure 13.13 shows a scatterplot for a small data set. The points form a rough circle and the correlation between X and Y is zero.&#10;The right panel in Figure 13.13 adds one data point, an outlier with extreme values on both X and Y. This data point has an X value and a Y value that are dramatically higher than any other case. As a result of adding this one case, the correlation between X and Y changes from r = .00 to r = .63.&#10;Outliers inflate the strength of a relationship between two variables. Because outliers may exist, it is always a good idea to create and inspect a scatterplot before calculating a correlation coefficient.&#10;" title="Figure 13.3">
            <a:extLst>
              <a:ext uri="{FF2B5EF4-FFF2-40B4-BE49-F238E27FC236}">
                <a16:creationId xmlns:a16="http://schemas.microsoft.com/office/drawing/2014/main" id="{36816413-F7E6-444D-804C-5A9996356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673" y="3903968"/>
            <a:ext cx="4607312" cy="1532358"/>
          </a:xfrm>
          <a:prstGeom prst="rect">
            <a:avLst/>
          </a:prstGeom>
        </p:spPr>
      </p:pic>
    </p:spTree>
    <p:extLst>
      <p:ext uri="{BB962C8B-B14F-4D97-AF65-F5344CB8AC3E}">
        <p14:creationId xmlns:p14="http://schemas.microsoft.com/office/powerpoint/2010/main" val="289578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838500" cy="502602"/>
          </a:xfrm>
        </p:spPr>
        <p:txBody>
          <a:bodyPr>
            <a:normAutofit fontScale="90000"/>
          </a:bodyPr>
          <a:lstStyle/>
          <a:p>
            <a:r>
              <a:rPr lang="en-US" sz="4000" dirty="0"/>
              <a:t>Conditions Affecting Pearson </a:t>
            </a:r>
            <a:r>
              <a:rPr lang="en-US" sz="4000" i="1" dirty="0"/>
              <a:t>r</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A6DB78E4-6E59-425E-9560-68F7956F25D7}"/>
              </a:ext>
            </a:extLst>
          </p:cNvPr>
          <p:cNvSpPr>
            <a:spLocks noGrp="1"/>
          </p:cNvSpPr>
          <p:nvPr>
            <p:ph idx="1"/>
          </p:nvPr>
        </p:nvSpPr>
        <p:spPr>
          <a:xfrm>
            <a:off x="457200" y="962723"/>
            <a:ext cx="7839307" cy="2971800"/>
          </a:xfrm>
        </p:spPr>
        <p:txBody>
          <a:bodyPr>
            <a:normAutofit fontScale="77500" lnSpcReduction="20000"/>
          </a:bodyPr>
          <a:lstStyle/>
          <a:p>
            <a:pPr>
              <a:lnSpc>
                <a:spcPct val="120000"/>
              </a:lnSpc>
              <a:spcBef>
                <a:spcPts val="0"/>
              </a:spcBef>
            </a:pPr>
            <a:r>
              <a:rPr lang="en-US" dirty="0"/>
              <a:t>Restriction of Range</a:t>
            </a:r>
          </a:p>
          <a:p>
            <a:pPr lvl="1">
              <a:lnSpc>
                <a:spcPct val="120000"/>
              </a:lnSpc>
              <a:spcBef>
                <a:spcPts val="0"/>
              </a:spcBef>
            </a:pPr>
            <a:r>
              <a:rPr lang="en-US" dirty="0"/>
              <a:t>Deflates the value of a correlation</a:t>
            </a:r>
            <a:br>
              <a:rPr lang="en-US" dirty="0"/>
            </a:br>
            <a:endParaRPr lang="en-US" dirty="0"/>
          </a:p>
          <a:p>
            <a:pPr lvl="1">
              <a:lnSpc>
                <a:spcPct val="120000"/>
              </a:lnSpc>
              <a:spcBef>
                <a:spcPts val="0"/>
              </a:spcBef>
            </a:pPr>
            <a:r>
              <a:rPr lang="en-US" dirty="0"/>
              <a:t>Effect of Restriction of Range on Correlation Coefficients</a:t>
            </a:r>
          </a:p>
          <a:p>
            <a:pPr lvl="2">
              <a:lnSpc>
                <a:spcPct val="120000"/>
              </a:lnSpc>
              <a:spcBef>
                <a:spcPts val="0"/>
              </a:spcBef>
            </a:pPr>
            <a:r>
              <a:rPr lang="en-US" dirty="0"/>
              <a:t>Left scatterplot shows the strong relationship between IQ and GPA for a large sample of high school students.</a:t>
            </a:r>
          </a:p>
          <a:p>
            <a:pPr lvl="2">
              <a:lnSpc>
                <a:spcPct val="120000"/>
              </a:lnSpc>
              <a:spcBef>
                <a:spcPts val="0"/>
              </a:spcBef>
            </a:pPr>
            <a:r>
              <a:rPr lang="en-US" dirty="0"/>
              <a:t>Right scatterplot depicts the relationship when the analysis is restricted to people with IQs of 115 or higher and GPAs of 3 or higher.</a:t>
            </a:r>
          </a:p>
        </p:txBody>
      </p:sp>
      <p:pic>
        <p:nvPicPr>
          <p:cNvPr id="10" name="Picture 9" descr="The figure consists of two example scatterplots, left and right. Left scatterplot shows the strong relationship between IQ and GPA for a large sample of high school students&#10;Right scatterplot depicts the relationship when the analysis is restricted to people with IQs of 115 or higher and GPAs of 3 or higher&#10;" title="FIgure 13.14">
            <a:extLst>
              <a:ext uri="{FF2B5EF4-FFF2-40B4-BE49-F238E27FC236}">
                <a16:creationId xmlns:a16="http://schemas.microsoft.com/office/drawing/2014/main" id="{61852527-3F7E-4108-A020-9080BDC37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158" y="3717073"/>
            <a:ext cx="3577683" cy="1696087"/>
          </a:xfrm>
          <a:prstGeom prst="rect">
            <a:avLst/>
          </a:prstGeom>
        </p:spPr>
      </p:pic>
    </p:spTree>
    <p:extLst>
      <p:ext uri="{BB962C8B-B14F-4D97-AF65-F5344CB8AC3E}">
        <p14:creationId xmlns:p14="http://schemas.microsoft.com/office/powerpoint/2010/main" val="38760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09" y="324270"/>
            <a:ext cx="7109739" cy="1025028"/>
          </a:xfrm>
        </p:spPr>
        <p:txBody>
          <a:bodyPr>
            <a:normAutofit fontScale="90000"/>
          </a:bodyPr>
          <a:lstStyle/>
          <a:p>
            <a:pPr algn="l"/>
            <a:r>
              <a:rPr lang="en-US" sz="4000" dirty="0"/>
              <a:t>Calculating the Pearson </a:t>
            </a:r>
            <a:r>
              <a:rPr lang="en-US" sz="4000" i="1" dirty="0"/>
              <a:t>r</a:t>
            </a:r>
            <a:r>
              <a:rPr lang="en-US" sz="4000" dirty="0"/>
              <a:t> Correlation Coefficient</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ext Placeholder 2">
            <a:extLst>
              <a:ext uri="{FF2B5EF4-FFF2-40B4-BE49-F238E27FC236}">
                <a16:creationId xmlns:a16="http://schemas.microsoft.com/office/drawing/2014/main" id="{FC444C14-1C4A-4B6D-B20C-332456AC861B}"/>
              </a:ext>
            </a:extLst>
          </p:cNvPr>
          <p:cNvSpPr>
            <a:spLocks noGrp="1"/>
          </p:cNvSpPr>
          <p:nvPr>
            <p:ph idx="1"/>
          </p:nvPr>
        </p:nvSpPr>
        <p:spPr>
          <a:xfrm>
            <a:off x="457200" y="1349298"/>
            <a:ext cx="8229600" cy="4525963"/>
          </a:xfrm>
        </p:spPr>
        <p:txBody>
          <a:bodyPr>
            <a:normAutofit fontScale="85000" lnSpcReduction="20000"/>
          </a:bodyPr>
          <a:lstStyle/>
          <a:p>
            <a:pPr>
              <a:lnSpc>
                <a:spcPct val="120000"/>
              </a:lnSpc>
              <a:spcBef>
                <a:spcPts val="0"/>
              </a:spcBef>
            </a:pPr>
            <a:r>
              <a:rPr lang="en-US" dirty="0"/>
              <a:t>Example: Dr. Paik’s Gender Role Flexibility/ Marital Satisfaction Study </a:t>
            </a:r>
          </a:p>
          <a:p>
            <a:pPr lvl="1">
              <a:lnSpc>
                <a:spcPct val="120000"/>
              </a:lnSpc>
              <a:spcBef>
                <a:spcPts val="0"/>
              </a:spcBef>
            </a:pPr>
            <a:r>
              <a:rPr lang="en-US" dirty="0"/>
              <a:t>Does women’s marital satisfaction correlate with their husbands’ gender role flexibility?</a:t>
            </a:r>
            <a:br>
              <a:rPr lang="en-US" dirty="0"/>
            </a:br>
            <a:endParaRPr lang="en-US" dirty="0"/>
          </a:p>
          <a:p>
            <a:pPr lvl="2">
              <a:lnSpc>
                <a:spcPct val="120000"/>
              </a:lnSpc>
              <a:spcBef>
                <a:spcPts val="0"/>
              </a:spcBef>
            </a:pPr>
            <a:r>
              <a:rPr lang="en-US" dirty="0"/>
              <a:t>Role Flexibility Test (RFT)</a:t>
            </a:r>
          </a:p>
          <a:p>
            <a:pPr lvl="3">
              <a:lnSpc>
                <a:spcPct val="120000"/>
              </a:lnSpc>
              <a:spcBef>
                <a:spcPts val="0"/>
              </a:spcBef>
            </a:pPr>
            <a:r>
              <a:rPr lang="en-US" dirty="0"/>
              <a:t>Scores ranged from 0 to 40</a:t>
            </a:r>
          </a:p>
          <a:p>
            <a:pPr lvl="3">
              <a:lnSpc>
                <a:spcPct val="120000"/>
              </a:lnSpc>
              <a:spcBef>
                <a:spcPts val="0"/>
              </a:spcBef>
            </a:pPr>
            <a:r>
              <a:rPr lang="en-US" dirty="0"/>
              <a:t>Higher scores = more role flexible</a:t>
            </a:r>
          </a:p>
          <a:p>
            <a:pPr lvl="3">
              <a:lnSpc>
                <a:spcPct val="120000"/>
              </a:lnSpc>
              <a:spcBef>
                <a:spcPts val="0"/>
              </a:spcBef>
            </a:pPr>
            <a:r>
              <a:rPr lang="en-US" dirty="0"/>
              <a:t>Completed by husbands</a:t>
            </a:r>
            <a:br>
              <a:rPr lang="en-US" dirty="0"/>
            </a:br>
            <a:endParaRPr lang="en-US" dirty="0"/>
          </a:p>
          <a:p>
            <a:pPr lvl="2">
              <a:lnSpc>
                <a:spcPct val="120000"/>
              </a:lnSpc>
              <a:spcBef>
                <a:spcPts val="0"/>
              </a:spcBef>
            </a:pPr>
            <a:r>
              <a:rPr lang="en-US" dirty="0"/>
              <a:t>Marital Satisfaction </a:t>
            </a:r>
          </a:p>
          <a:p>
            <a:pPr lvl="3">
              <a:lnSpc>
                <a:spcPct val="120000"/>
              </a:lnSpc>
              <a:spcBef>
                <a:spcPts val="0"/>
              </a:spcBef>
            </a:pPr>
            <a:r>
              <a:rPr lang="en-US" dirty="0"/>
              <a:t>Calculated marital “GPA” ranged from 0 to 4; 0=F and 4=A</a:t>
            </a:r>
          </a:p>
          <a:p>
            <a:pPr lvl="3">
              <a:lnSpc>
                <a:spcPct val="120000"/>
              </a:lnSpc>
              <a:spcBef>
                <a:spcPts val="0"/>
              </a:spcBef>
            </a:pPr>
            <a:r>
              <a:rPr lang="en-US" dirty="0"/>
              <a:t>Completed by the women</a:t>
            </a:r>
          </a:p>
        </p:txBody>
      </p:sp>
    </p:spTree>
    <p:extLst>
      <p:ext uri="{BB962C8B-B14F-4D97-AF65-F5344CB8AC3E}">
        <p14:creationId xmlns:p14="http://schemas.microsoft.com/office/powerpoint/2010/main" val="3800937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25D-8362-454E-BCE9-5E96BF8EC425}"/>
              </a:ext>
            </a:extLst>
          </p:cNvPr>
          <p:cNvSpPr>
            <a:spLocks noGrp="1"/>
          </p:cNvSpPr>
          <p:nvPr>
            <p:ph type="title"/>
          </p:nvPr>
        </p:nvSpPr>
        <p:spPr/>
        <p:txBody>
          <a:bodyPr/>
          <a:lstStyle/>
          <a:p>
            <a:r>
              <a:rPr lang="en-US" dirty="0"/>
              <a:t>Objectives </a:t>
            </a:r>
          </a:p>
        </p:txBody>
      </p:sp>
      <p:sp>
        <p:nvSpPr>
          <p:cNvPr id="3" name="Content Placeholder 2">
            <a:extLst>
              <a:ext uri="{FF2B5EF4-FFF2-40B4-BE49-F238E27FC236}">
                <a16:creationId xmlns:a16="http://schemas.microsoft.com/office/drawing/2014/main" id="{9029E240-7745-4A24-A4C6-9302409A1D2D}"/>
              </a:ext>
            </a:extLst>
          </p:cNvPr>
          <p:cNvSpPr>
            <a:spLocks noGrp="1"/>
          </p:cNvSpPr>
          <p:nvPr>
            <p:ph idx="1"/>
          </p:nvPr>
        </p:nvSpPr>
        <p:spPr>
          <a:xfrm>
            <a:off x="457200" y="1362875"/>
            <a:ext cx="7147932" cy="3997882"/>
          </a:xfrm>
        </p:spPr>
        <p:txBody>
          <a:bodyPr>
            <a:normAutofit/>
          </a:bodyPr>
          <a:lstStyle/>
          <a:p>
            <a:pPr marL="365760">
              <a:spcBef>
                <a:spcPts val="0"/>
              </a:spcBef>
            </a:pPr>
            <a:r>
              <a:rPr lang="en-US" dirty="0"/>
              <a:t>Introduction to the Pearson Correlation Coefficient</a:t>
            </a:r>
          </a:p>
          <a:p>
            <a:pPr marL="365760">
              <a:spcBef>
                <a:spcPts val="0"/>
              </a:spcBef>
            </a:pPr>
            <a:r>
              <a:rPr lang="en-US" dirty="0"/>
              <a:t>Calculating the Pearson Correlation Coefficient</a:t>
            </a:r>
          </a:p>
          <a:p>
            <a:pPr marL="365760">
              <a:spcBef>
                <a:spcPts val="0"/>
              </a:spcBef>
            </a:pPr>
            <a:r>
              <a:rPr lang="en-US" dirty="0"/>
              <a:t>Interpreting the Pearson Correlation Coefficient</a:t>
            </a:r>
          </a:p>
          <a:p>
            <a:pPr marL="365760">
              <a:spcBef>
                <a:spcPts val="0"/>
              </a:spcBef>
            </a:pPr>
            <a:r>
              <a:rPr lang="en-US" dirty="0"/>
              <a:t>Calculating a Partial Correlation</a:t>
            </a:r>
          </a:p>
          <a:p>
            <a:pPr marL="365760">
              <a:spcBef>
                <a:spcPts val="0"/>
              </a:spcBef>
            </a:pPr>
            <a:endParaRPr lang="en-US" dirty="0"/>
          </a:p>
        </p:txBody>
      </p:sp>
      <p:pic>
        <p:nvPicPr>
          <p:cNvPr id="4" name="Picture 3" descr="footer-rectangle-bw_Epi-Biostat.png">
            <a:extLst>
              <a:ext uri="{FF2B5EF4-FFF2-40B4-BE49-F238E27FC236}">
                <a16:creationId xmlns:a16="http://schemas.microsoft.com/office/drawing/2014/main" id="{00175545-EB11-4A3E-8F96-50BEF1EC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Tree>
    <p:extLst>
      <p:ext uri="{BB962C8B-B14F-4D97-AF65-F5344CB8AC3E}">
        <p14:creationId xmlns:p14="http://schemas.microsoft.com/office/powerpoint/2010/main" val="273138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09" y="324270"/>
            <a:ext cx="7109739" cy="1025028"/>
          </a:xfrm>
        </p:spPr>
        <p:txBody>
          <a:bodyPr>
            <a:normAutofit fontScale="90000"/>
          </a:bodyPr>
          <a:lstStyle/>
          <a:p>
            <a:pPr algn="l"/>
            <a:r>
              <a:rPr lang="en-US" sz="4000" dirty="0"/>
              <a:t>Calculating the Pearson </a:t>
            </a:r>
            <a:r>
              <a:rPr lang="en-US" sz="4000" i="1" dirty="0"/>
              <a:t>r</a:t>
            </a:r>
            <a:r>
              <a:rPr lang="en-US" sz="4000" dirty="0"/>
              <a:t> Correlation Coefficient</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97A1661E-7ADC-4F40-9C67-CBD47BD4B4D8}"/>
              </a:ext>
            </a:extLst>
          </p:cNvPr>
          <p:cNvSpPr>
            <a:spLocks noGrp="1"/>
          </p:cNvSpPr>
          <p:nvPr>
            <p:ph idx="1"/>
          </p:nvPr>
        </p:nvSpPr>
        <p:spPr>
          <a:xfrm>
            <a:off x="457200" y="1474749"/>
            <a:ext cx="8686800" cy="1523999"/>
          </a:xfrm>
        </p:spPr>
        <p:txBody>
          <a:bodyPr>
            <a:normAutofit/>
          </a:bodyPr>
          <a:lstStyle/>
          <a:p>
            <a:pPr>
              <a:lnSpc>
                <a:spcPct val="110000"/>
              </a:lnSpc>
              <a:spcBef>
                <a:spcPts val="0"/>
              </a:spcBef>
            </a:pPr>
            <a:r>
              <a:rPr lang="en-US" sz="2800" dirty="0"/>
              <a:t>Example: Data for Dr. Paik’s Study of the Relationship Between Gender Role Flexibility and Marital Satisfaction</a:t>
            </a:r>
          </a:p>
        </p:txBody>
      </p:sp>
      <p:graphicFrame>
        <p:nvGraphicFramePr>
          <p:cNvPr id="8" name="Table 7">
            <a:extLst>
              <a:ext uri="{FF2B5EF4-FFF2-40B4-BE49-F238E27FC236}">
                <a16:creationId xmlns:a16="http://schemas.microsoft.com/office/drawing/2014/main" id="{D9C56E45-3D00-430E-9848-46F14F991A4D}"/>
              </a:ext>
            </a:extLst>
          </p:cNvPr>
          <p:cNvGraphicFramePr>
            <a:graphicFrameLocks noGrp="1"/>
          </p:cNvGraphicFramePr>
          <p:nvPr>
            <p:extLst>
              <p:ext uri="{D42A27DB-BD31-4B8C-83A1-F6EECF244321}">
                <p14:modId xmlns:p14="http://schemas.microsoft.com/office/powerpoint/2010/main" val="2846801255"/>
              </p:ext>
            </p:extLst>
          </p:nvPr>
        </p:nvGraphicFramePr>
        <p:xfrm>
          <a:off x="1032076" y="2455125"/>
          <a:ext cx="7079848" cy="3017520"/>
        </p:xfrm>
        <a:graphic>
          <a:graphicData uri="http://schemas.openxmlformats.org/drawingml/2006/table">
            <a:tbl>
              <a:tblPr firstRow="1" bandRow="1">
                <a:tableStyleId>{7DF18680-E054-41AD-8BC1-D1AEF772440D}</a:tableStyleId>
              </a:tblPr>
              <a:tblGrid>
                <a:gridCol w="1517248">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363155">
                <a:tc>
                  <a:txBody>
                    <a:bodyPr/>
                    <a:lstStyle/>
                    <a:p>
                      <a:pPr algn="ctr"/>
                      <a:r>
                        <a:rPr lang="en-US" sz="1100" dirty="0"/>
                        <a:t>Case</a:t>
                      </a:r>
                    </a:p>
                  </a:txBody>
                  <a:tcPr/>
                </a:tc>
                <a:tc>
                  <a:txBody>
                    <a:bodyPr/>
                    <a:lstStyle/>
                    <a:p>
                      <a:pPr algn="ctr"/>
                      <a:r>
                        <a:rPr lang="en-US" sz="1100" i="1" dirty="0"/>
                        <a:t>X</a:t>
                      </a:r>
                      <a:br>
                        <a:rPr lang="en-US" sz="1100" dirty="0"/>
                      </a:br>
                      <a:r>
                        <a:rPr lang="en-US" sz="1100" dirty="0"/>
                        <a:t>Gender Role Flexibility</a:t>
                      </a:r>
                    </a:p>
                  </a:txBody>
                  <a:tcPr/>
                </a:tc>
                <a:tc>
                  <a:txBody>
                    <a:bodyPr/>
                    <a:lstStyle/>
                    <a:p>
                      <a:pPr algn="ctr"/>
                      <a:r>
                        <a:rPr lang="en-US" sz="1100" i="1" dirty="0"/>
                        <a:t>Y</a:t>
                      </a:r>
                      <a:br>
                        <a:rPr lang="en-US" sz="1100" dirty="0"/>
                      </a:br>
                      <a:r>
                        <a:rPr lang="en-US" sz="1100" dirty="0"/>
                        <a:t>Marital Satisfaction</a:t>
                      </a:r>
                    </a:p>
                  </a:txBody>
                  <a:tcPr/>
                </a:tc>
                <a:extLst>
                  <a:ext uri="{0D108BD9-81ED-4DB2-BD59-A6C34878D82A}">
                    <a16:rowId xmlns:a16="http://schemas.microsoft.com/office/drawing/2014/main" val="10000"/>
                  </a:ext>
                </a:extLst>
              </a:tr>
              <a:tr h="213620">
                <a:tc>
                  <a:txBody>
                    <a:bodyPr/>
                    <a:lstStyle/>
                    <a:p>
                      <a:pPr algn="ctr"/>
                      <a:r>
                        <a:rPr lang="en-US" sz="1100" dirty="0"/>
                        <a:t>1.</a:t>
                      </a:r>
                    </a:p>
                  </a:txBody>
                  <a:tcPr/>
                </a:tc>
                <a:tc>
                  <a:txBody>
                    <a:bodyPr/>
                    <a:lstStyle/>
                    <a:p>
                      <a:pPr algn="ctr"/>
                      <a:r>
                        <a:rPr lang="en-US" sz="1100" dirty="0"/>
                        <a:t>8</a:t>
                      </a:r>
                    </a:p>
                  </a:txBody>
                  <a:tcPr/>
                </a:tc>
                <a:tc>
                  <a:txBody>
                    <a:bodyPr/>
                    <a:lstStyle/>
                    <a:p>
                      <a:pPr algn="ctr"/>
                      <a:r>
                        <a:rPr lang="en-US" sz="1100" dirty="0"/>
                        <a:t>.8</a:t>
                      </a:r>
                    </a:p>
                  </a:txBody>
                  <a:tcPr/>
                </a:tc>
                <a:extLst>
                  <a:ext uri="{0D108BD9-81ED-4DB2-BD59-A6C34878D82A}">
                    <a16:rowId xmlns:a16="http://schemas.microsoft.com/office/drawing/2014/main" val="10001"/>
                  </a:ext>
                </a:extLst>
              </a:tr>
              <a:tr h="213620">
                <a:tc>
                  <a:txBody>
                    <a:bodyPr/>
                    <a:lstStyle/>
                    <a:p>
                      <a:pPr algn="ctr"/>
                      <a:r>
                        <a:rPr lang="en-US" sz="1100" dirty="0"/>
                        <a:t>2.</a:t>
                      </a:r>
                    </a:p>
                  </a:txBody>
                  <a:tcPr/>
                </a:tc>
                <a:tc>
                  <a:txBody>
                    <a:bodyPr/>
                    <a:lstStyle/>
                    <a:p>
                      <a:pPr algn="ctr"/>
                      <a:r>
                        <a:rPr lang="en-US" sz="1100" dirty="0"/>
                        <a:t>15</a:t>
                      </a:r>
                    </a:p>
                  </a:txBody>
                  <a:tcPr/>
                </a:tc>
                <a:tc>
                  <a:txBody>
                    <a:bodyPr/>
                    <a:lstStyle/>
                    <a:p>
                      <a:pPr algn="ctr"/>
                      <a:r>
                        <a:rPr lang="en-US" sz="1100" dirty="0"/>
                        <a:t>2.0</a:t>
                      </a:r>
                    </a:p>
                  </a:txBody>
                  <a:tcPr/>
                </a:tc>
                <a:extLst>
                  <a:ext uri="{0D108BD9-81ED-4DB2-BD59-A6C34878D82A}">
                    <a16:rowId xmlns:a16="http://schemas.microsoft.com/office/drawing/2014/main" val="10002"/>
                  </a:ext>
                </a:extLst>
              </a:tr>
              <a:tr h="213620">
                <a:tc>
                  <a:txBody>
                    <a:bodyPr/>
                    <a:lstStyle/>
                    <a:p>
                      <a:pPr algn="ctr"/>
                      <a:r>
                        <a:rPr lang="en-US" sz="1100" dirty="0"/>
                        <a:t>3.</a:t>
                      </a:r>
                    </a:p>
                  </a:txBody>
                  <a:tcPr/>
                </a:tc>
                <a:tc>
                  <a:txBody>
                    <a:bodyPr/>
                    <a:lstStyle/>
                    <a:p>
                      <a:pPr algn="ctr"/>
                      <a:r>
                        <a:rPr lang="en-US" sz="1100" dirty="0"/>
                        <a:t>22</a:t>
                      </a:r>
                    </a:p>
                  </a:txBody>
                  <a:tcPr/>
                </a:tc>
                <a:tc>
                  <a:txBody>
                    <a:bodyPr/>
                    <a:lstStyle/>
                    <a:p>
                      <a:pPr algn="ctr"/>
                      <a:r>
                        <a:rPr lang="en-US" sz="1100" dirty="0"/>
                        <a:t>1.5</a:t>
                      </a:r>
                    </a:p>
                  </a:txBody>
                  <a:tcPr/>
                </a:tc>
                <a:extLst>
                  <a:ext uri="{0D108BD9-81ED-4DB2-BD59-A6C34878D82A}">
                    <a16:rowId xmlns:a16="http://schemas.microsoft.com/office/drawing/2014/main" val="10003"/>
                  </a:ext>
                </a:extLst>
              </a:tr>
              <a:tr h="213620">
                <a:tc>
                  <a:txBody>
                    <a:bodyPr/>
                    <a:lstStyle/>
                    <a:p>
                      <a:pPr algn="ctr"/>
                      <a:r>
                        <a:rPr lang="en-US" sz="1100" dirty="0"/>
                        <a:t>4.</a:t>
                      </a:r>
                    </a:p>
                  </a:txBody>
                  <a:tcPr/>
                </a:tc>
                <a:tc>
                  <a:txBody>
                    <a:bodyPr/>
                    <a:lstStyle/>
                    <a:p>
                      <a:pPr algn="ctr"/>
                      <a:r>
                        <a:rPr lang="en-US" sz="1100" dirty="0"/>
                        <a:t>31</a:t>
                      </a:r>
                    </a:p>
                  </a:txBody>
                  <a:tcPr/>
                </a:tc>
                <a:tc>
                  <a:txBody>
                    <a:bodyPr/>
                    <a:lstStyle/>
                    <a:p>
                      <a:pPr algn="ctr"/>
                      <a:r>
                        <a:rPr lang="en-US" sz="1100" dirty="0"/>
                        <a:t>2.3</a:t>
                      </a:r>
                    </a:p>
                  </a:txBody>
                  <a:tcPr/>
                </a:tc>
                <a:extLst>
                  <a:ext uri="{0D108BD9-81ED-4DB2-BD59-A6C34878D82A}">
                    <a16:rowId xmlns:a16="http://schemas.microsoft.com/office/drawing/2014/main" val="10004"/>
                  </a:ext>
                </a:extLst>
              </a:tr>
              <a:tr h="213620">
                <a:tc>
                  <a:txBody>
                    <a:bodyPr/>
                    <a:lstStyle/>
                    <a:p>
                      <a:pPr algn="ctr"/>
                      <a:r>
                        <a:rPr lang="en-US" sz="1100" dirty="0"/>
                        <a:t>5.</a:t>
                      </a:r>
                    </a:p>
                  </a:txBody>
                  <a:tcPr/>
                </a:tc>
                <a:tc>
                  <a:txBody>
                    <a:bodyPr/>
                    <a:lstStyle/>
                    <a:p>
                      <a:pPr algn="ctr"/>
                      <a:r>
                        <a:rPr lang="en-US" sz="1100" dirty="0"/>
                        <a:t>35</a:t>
                      </a:r>
                    </a:p>
                  </a:txBody>
                  <a:tcPr/>
                </a:tc>
                <a:tc>
                  <a:txBody>
                    <a:bodyPr/>
                    <a:lstStyle/>
                    <a:p>
                      <a:pPr algn="ctr"/>
                      <a:r>
                        <a:rPr lang="en-US" sz="1100" dirty="0"/>
                        <a:t>1.5</a:t>
                      </a:r>
                    </a:p>
                  </a:txBody>
                  <a:tcPr/>
                </a:tc>
                <a:extLst>
                  <a:ext uri="{0D108BD9-81ED-4DB2-BD59-A6C34878D82A}">
                    <a16:rowId xmlns:a16="http://schemas.microsoft.com/office/drawing/2014/main" val="10005"/>
                  </a:ext>
                </a:extLst>
              </a:tr>
              <a:tr h="213620">
                <a:tc>
                  <a:txBody>
                    <a:bodyPr/>
                    <a:lstStyle/>
                    <a:p>
                      <a:pPr algn="ctr"/>
                      <a:r>
                        <a:rPr lang="en-US" sz="1100" dirty="0"/>
                        <a:t>6.</a:t>
                      </a:r>
                    </a:p>
                  </a:txBody>
                  <a:tcPr/>
                </a:tc>
                <a:tc>
                  <a:txBody>
                    <a:bodyPr/>
                    <a:lstStyle/>
                    <a:p>
                      <a:pPr algn="ctr"/>
                      <a:r>
                        <a:rPr lang="en-US" sz="1100" dirty="0"/>
                        <a:t>38</a:t>
                      </a:r>
                    </a:p>
                  </a:txBody>
                  <a:tcPr/>
                </a:tc>
                <a:tc>
                  <a:txBody>
                    <a:bodyPr/>
                    <a:lstStyle/>
                    <a:p>
                      <a:pPr algn="ctr"/>
                      <a:r>
                        <a:rPr lang="en-US" sz="1100" dirty="0"/>
                        <a:t>3.3</a:t>
                      </a:r>
                    </a:p>
                  </a:txBody>
                  <a:tcPr/>
                </a:tc>
                <a:extLst>
                  <a:ext uri="{0D108BD9-81ED-4DB2-BD59-A6C34878D82A}">
                    <a16:rowId xmlns:a16="http://schemas.microsoft.com/office/drawing/2014/main" val="10006"/>
                  </a:ext>
                </a:extLst>
              </a:tr>
              <a:tr h="213620">
                <a:tc>
                  <a:txBody>
                    <a:bodyPr/>
                    <a:lstStyle/>
                    <a:p>
                      <a:pPr algn="ctr"/>
                      <a:r>
                        <a:rPr lang="en-US" sz="1100" dirty="0"/>
                        <a:t>7.</a:t>
                      </a:r>
                    </a:p>
                  </a:txBody>
                  <a:tcPr/>
                </a:tc>
                <a:tc>
                  <a:txBody>
                    <a:bodyPr/>
                    <a:lstStyle/>
                    <a:p>
                      <a:pPr algn="ctr"/>
                      <a:r>
                        <a:rPr lang="en-US" sz="1100" dirty="0"/>
                        <a:t>15</a:t>
                      </a:r>
                    </a:p>
                  </a:txBody>
                  <a:tcPr/>
                </a:tc>
                <a:tc>
                  <a:txBody>
                    <a:bodyPr/>
                    <a:lstStyle/>
                    <a:p>
                      <a:pPr algn="ctr"/>
                      <a:r>
                        <a:rPr lang="en-US" sz="1100" dirty="0"/>
                        <a:t>1.5</a:t>
                      </a:r>
                    </a:p>
                  </a:txBody>
                  <a:tcPr/>
                </a:tc>
                <a:extLst>
                  <a:ext uri="{0D108BD9-81ED-4DB2-BD59-A6C34878D82A}">
                    <a16:rowId xmlns:a16="http://schemas.microsoft.com/office/drawing/2014/main" val="10007"/>
                  </a:ext>
                </a:extLst>
              </a:tr>
              <a:tr h="213620">
                <a:tc>
                  <a:txBody>
                    <a:bodyPr/>
                    <a:lstStyle/>
                    <a:p>
                      <a:pPr algn="ctr"/>
                      <a:r>
                        <a:rPr lang="en-US" sz="1100" dirty="0"/>
                        <a:t>8.</a:t>
                      </a:r>
                    </a:p>
                  </a:txBody>
                  <a:tcPr/>
                </a:tc>
                <a:tc>
                  <a:txBody>
                    <a:bodyPr/>
                    <a:lstStyle/>
                    <a:p>
                      <a:pPr algn="ctr"/>
                      <a:r>
                        <a:rPr lang="en-US" sz="1100" dirty="0"/>
                        <a:t>36</a:t>
                      </a:r>
                    </a:p>
                  </a:txBody>
                  <a:tcPr/>
                </a:tc>
                <a:tc>
                  <a:txBody>
                    <a:bodyPr/>
                    <a:lstStyle/>
                    <a:p>
                      <a:pPr algn="ctr"/>
                      <a:r>
                        <a:rPr lang="en-US" sz="1100" dirty="0"/>
                        <a:t>3.1</a:t>
                      </a:r>
                    </a:p>
                  </a:txBody>
                  <a:tcPr/>
                </a:tc>
                <a:extLst>
                  <a:ext uri="{0D108BD9-81ED-4DB2-BD59-A6C34878D82A}">
                    <a16:rowId xmlns:a16="http://schemas.microsoft.com/office/drawing/2014/main" val="10008"/>
                  </a:ext>
                </a:extLst>
              </a:tr>
              <a:tr h="213620">
                <a:tc>
                  <a:txBody>
                    <a:bodyPr/>
                    <a:lstStyle/>
                    <a:p>
                      <a:pPr algn="ctr"/>
                      <a:r>
                        <a:rPr lang="en-US" sz="1100" i="1" dirty="0"/>
                        <a:t>M=</a:t>
                      </a:r>
                    </a:p>
                  </a:txBody>
                  <a:tcPr/>
                </a:tc>
                <a:tc>
                  <a:txBody>
                    <a:bodyPr/>
                    <a:lstStyle/>
                    <a:p>
                      <a:pPr algn="ctr"/>
                      <a:r>
                        <a:rPr lang="en-US" sz="1100" dirty="0"/>
                        <a:t>25.00</a:t>
                      </a:r>
                    </a:p>
                  </a:txBody>
                  <a:tcPr/>
                </a:tc>
                <a:tc>
                  <a:txBody>
                    <a:bodyPr/>
                    <a:lstStyle/>
                    <a:p>
                      <a:pPr algn="ctr"/>
                      <a:r>
                        <a:rPr lang="en-US" sz="1100" dirty="0"/>
                        <a:t>2.00</a:t>
                      </a:r>
                    </a:p>
                  </a:txBody>
                  <a:tcPr/>
                </a:tc>
                <a:extLst>
                  <a:ext uri="{0D108BD9-81ED-4DB2-BD59-A6C34878D82A}">
                    <a16:rowId xmlns:a16="http://schemas.microsoft.com/office/drawing/2014/main" val="10009"/>
                  </a:ext>
                </a:extLst>
              </a:tr>
              <a:tr h="213620">
                <a:tc>
                  <a:txBody>
                    <a:bodyPr/>
                    <a:lstStyle/>
                    <a:p>
                      <a:pPr algn="ctr"/>
                      <a:r>
                        <a:rPr lang="en-US" sz="1100" i="1" dirty="0"/>
                        <a:t>s=</a:t>
                      </a:r>
                    </a:p>
                  </a:txBody>
                  <a:tcPr/>
                </a:tc>
                <a:tc>
                  <a:txBody>
                    <a:bodyPr/>
                    <a:lstStyle/>
                    <a:p>
                      <a:pPr algn="ctr"/>
                      <a:r>
                        <a:rPr lang="en-US" sz="1100" dirty="0"/>
                        <a:t>11.49</a:t>
                      </a:r>
                    </a:p>
                  </a:txBody>
                  <a:tcPr/>
                </a:tc>
                <a:tc>
                  <a:txBody>
                    <a:bodyPr/>
                    <a:lstStyle/>
                    <a:p>
                      <a:pPr algn="ctr"/>
                      <a:r>
                        <a:rPr lang="en-US" sz="1100" dirty="0"/>
                        <a:t>0.86</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0942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09" y="324270"/>
            <a:ext cx="7232403" cy="502602"/>
          </a:xfrm>
        </p:spPr>
        <p:txBody>
          <a:bodyPr>
            <a:normAutofit fontScale="90000"/>
          </a:bodyPr>
          <a:lstStyle/>
          <a:p>
            <a:r>
              <a:rPr lang="en-US" sz="4000" dirty="0">
                <a:latin typeface="+mn-lt"/>
                <a:ea typeface="Arial" charset="0"/>
                <a:cs typeface="Arial" charset="0"/>
              </a:rPr>
              <a:t>Hypothesis Testing in Action: Example</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9C65F90D-79D5-49F2-A744-0546320211A3}"/>
              </a:ext>
            </a:extLst>
          </p:cNvPr>
          <p:cNvSpPr>
            <a:spLocks noGrp="1"/>
          </p:cNvSpPr>
          <p:nvPr>
            <p:ph idx="1"/>
          </p:nvPr>
        </p:nvSpPr>
        <p:spPr>
          <a:xfrm>
            <a:off x="457200" y="1064941"/>
            <a:ext cx="8229600" cy="4525963"/>
          </a:xfrm>
          <a:effectLst/>
        </p:spPr>
        <p:txBody>
          <a:bodyPr>
            <a:normAutofit/>
          </a:bodyPr>
          <a:lstStyle/>
          <a:p>
            <a:pPr>
              <a:spcBef>
                <a:spcPts val="0"/>
              </a:spcBef>
            </a:pPr>
            <a:r>
              <a:rPr lang="en-US" dirty="0"/>
              <a:t>Example: Dr. Paik’s Marital Satisfaction Study</a:t>
            </a:r>
          </a:p>
          <a:p>
            <a:pPr marL="623888" lvl="1">
              <a:spcBef>
                <a:spcPts val="0"/>
              </a:spcBef>
            </a:pPr>
            <a:r>
              <a:rPr lang="en-US" dirty="0"/>
              <a:t>Six</a:t>
            </a:r>
            <a:r>
              <a:rPr lang="en-US" sz="2800" dirty="0"/>
              <a:t> Steps of Hypothesis Testing</a:t>
            </a:r>
          </a:p>
          <a:p>
            <a:pPr marL="917575" lvl="2">
              <a:spcBef>
                <a:spcPts val="0"/>
              </a:spcBef>
            </a:pPr>
            <a:r>
              <a:rPr lang="en-US" sz="2400" b="1" dirty="0"/>
              <a:t>STEP 1: </a:t>
            </a:r>
            <a:r>
              <a:rPr lang="en-US" sz="2400" dirty="0"/>
              <a:t>Pick a </a:t>
            </a:r>
            <a:r>
              <a:rPr lang="en-US" sz="2800" b="1" u="sng" dirty="0"/>
              <a:t>T</a:t>
            </a:r>
            <a:r>
              <a:rPr lang="en-US" sz="2400" dirty="0"/>
              <a:t>est</a:t>
            </a:r>
          </a:p>
          <a:p>
            <a:pPr marL="917575" lvl="2">
              <a:spcBef>
                <a:spcPts val="0"/>
              </a:spcBef>
            </a:pPr>
            <a:r>
              <a:rPr lang="en-US" sz="2400" b="1" dirty="0"/>
              <a:t>STEP 2:</a:t>
            </a:r>
            <a:r>
              <a:rPr lang="en-US" sz="2400" dirty="0"/>
              <a:t> Check the </a:t>
            </a:r>
            <a:r>
              <a:rPr lang="en-US" sz="2800" b="1" u="sng" dirty="0"/>
              <a:t>A</a:t>
            </a:r>
            <a:r>
              <a:rPr lang="en-US" sz="2400" dirty="0"/>
              <a:t>ssumptions</a:t>
            </a:r>
          </a:p>
          <a:p>
            <a:pPr marL="917575" lvl="2">
              <a:spcBef>
                <a:spcPts val="0"/>
              </a:spcBef>
            </a:pPr>
            <a:r>
              <a:rPr lang="en-US" sz="2400" b="1" dirty="0"/>
              <a:t>STEP 3:</a:t>
            </a:r>
            <a:r>
              <a:rPr lang="en-US" sz="2400" dirty="0"/>
              <a:t> List the </a:t>
            </a:r>
            <a:r>
              <a:rPr lang="en-US" sz="2800" b="1" u="sng" dirty="0"/>
              <a:t>H</a:t>
            </a:r>
            <a:r>
              <a:rPr lang="en-US" sz="2400" dirty="0"/>
              <a:t>ypotheses</a:t>
            </a:r>
          </a:p>
          <a:p>
            <a:pPr marL="917575" lvl="2">
              <a:spcBef>
                <a:spcPts val="0"/>
              </a:spcBef>
              <a:tabLst>
                <a:tab pos="2286000" algn="l"/>
              </a:tabLst>
            </a:pPr>
            <a:r>
              <a:rPr lang="en-US" sz="2400" b="1" dirty="0"/>
              <a:t>STEP 4:</a:t>
            </a:r>
            <a:r>
              <a:rPr lang="en-US" sz="2400" dirty="0"/>
              <a:t> Set the </a:t>
            </a:r>
            <a:r>
              <a:rPr lang="en-US" sz="2800" b="1" u="sng" dirty="0"/>
              <a:t>D</a:t>
            </a:r>
            <a:r>
              <a:rPr lang="en-US" sz="2400" dirty="0"/>
              <a:t>ecision Rule</a:t>
            </a:r>
          </a:p>
          <a:p>
            <a:pPr marL="917575" lvl="2">
              <a:spcBef>
                <a:spcPts val="0"/>
              </a:spcBef>
            </a:pPr>
            <a:r>
              <a:rPr lang="en-US" sz="2400" b="1" dirty="0"/>
              <a:t>STEP 5:</a:t>
            </a:r>
            <a:r>
              <a:rPr lang="en-US" sz="2400" dirty="0"/>
              <a:t> </a:t>
            </a:r>
            <a:r>
              <a:rPr lang="en-US" sz="2800" b="1" u="sng" dirty="0"/>
              <a:t>C</a:t>
            </a:r>
            <a:r>
              <a:rPr lang="en-US" sz="2400" dirty="0"/>
              <a:t>alculate the Test Statistic</a:t>
            </a:r>
          </a:p>
          <a:p>
            <a:pPr marL="917575" lvl="2">
              <a:spcBef>
                <a:spcPts val="0"/>
              </a:spcBef>
            </a:pPr>
            <a:r>
              <a:rPr lang="en-US" sz="2400" b="1" dirty="0"/>
              <a:t>STEP 6:</a:t>
            </a:r>
            <a:r>
              <a:rPr lang="en-US" sz="2400" dirty="0"/>
              <a:t> </a:t>
            </a:r>
            <a:r>
              <a:rPr lang="en-US" sz="2800" b="1" u="sng" dirty="0"/>
              <a:t>I</a:t>
            </a:r>
            <a:r>
              <a:rPr lang="en-US" sz="2400" dirty="0"/>
              <a:t>nterpret</a:t>
            </a:r>
            <a:r>
              <a:rPr lang="en-US" sz="2400" b="1" dirty="0"/>
              <a:t> </a:t>
            </a:r>
            <a:r>
              <a:rPr lang="en-US" sz="2400" dirty="0"/>
              <a:t>the Results</a:t>
            </a:r>
          </a:p>
        </p:txBody>
      </p:sp>
    </p:spTree>
    <p:extLst>
      <p:ext uri="{BB962C8B-B14F-4D97-AF65-F5344CB8AC3E}">
        <p14:creationId xmlns:p14="http://schemas.microsoft.com/office/powerpoint/2010/main" val="322023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06852" cy="502602"/>
          </a:xfrm>
        </p:spPr>
        <p:txBody>
          <a:bodyPr>
            <a:normAutofit fontScale="90000"/>
          </a:bodyPr>
          <a:lstStyle/>
          <a:p>
            <a:r>
              <a:rPr lang="en-US" sz="4000" dirty="0"/>
              <a:t>Marital Satisfaction Study: Step 1</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1E7F3FE6-AA48-4E56-B458-366D6859D7AA}"/>
              </a:ext>
            </a:extLst>
          </p:cNvPr>
          <p:cNvSpPr>
            <a:spLocks noGrp="1"/>
          </p:cNvSpPr>
          <p:nvPr>
            <p:ph idx="1"/>
          </p:nvPr>
        </p:nvSpPr>
        <p:spPr>
          <a:xfrm>
            <a:off x="457200" y="941323"/>
            <a:ext cx="8229600" cy="4525963"/>
          </a:xfrm>
        </p:spPr>
        <p:txBody>
          <a:bodyPr/>
          <a:lstStyle/>
          <a:p>
            <a:pPr>
              <a:spcBef>
                <a:spcPts val="0"/>
              </a:spcBef>
            </a:pPr>
            <a:r>
              <a:rPr lang="en-US" b="1" dirty="0"/>
              <a:t>STEP 1:</a:t>
            </a:r>
            <a:r>
              <a:rPr lang="en-US" dirty="0"/>
              <a:t> Pick a Test</a:t>
            </a:r>
          </a:p>
          <a:p>
            <a:pPr lvl="1">
              <a:spcBef>
                <a:spcPts val="0"/>
              </a:spcBef>
            </a:pPr>
            <a:r>
              <a:rPr lang="en-US" dirty="0"/>
              <a:t>Dr. Paik is examining the relationship between two interval-/ratio-level variables.</a:t>
            </a:r>
            <a:br>
              <a:rPr lang="en-US" dirty="0"/>
            </a:br>
            <a:endParaRPr lang="en-US" dirty="0"/>
          </a:p>
          <a:p>
            <a:pPr lvl="1">
              <a:spcBef>
                <a:spcPts val="0"/>
              </a:spcBef>
            </a:pPr>
            <a:r>
              <a:rPr lang="en-US" dirty="0"/>
              <a:t>Dr. Paik will use a Pearson </a:t>
            </a:r>
            <a:r>
              <a:rPr lang="en-US" i="1" dirty="0"/>
              <a:t>r</a:t>
            </a:r>
            <a:r>
              <a:rPr lang="en-US" dirty="0"/>
              <a:t>.</a:t>
            </a:r>
          </a:p>
          <a:p>
            <a:pPr>
              <a:spcBef>
                <a:spcPts val="0"/>
              </a:spcBef>
            </a:pPr>
            <a:endParaRPr lang="en-US" dirty="0"/>
          </a:p>
        </p:txBody>
      </p:sp>
    </p:spTree>
    <p:extLst>
      <p:ext uri="{BB962C8B-B14F-4D97-AF65-F5344CB8AC3E}">
        <p14:creationId xmlns:p14="http://schemas.microsoft.com/office/powerpoint/2010/main" val="379720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06852" cy="502602"/>
          </a:xfrm>
        </p:spPr>
        <p:txBody>
          <a:bodyPr>
            <a:normAutofit fontScale="90000"/>
          </a:bodyPr>
          <a:lstStyle/>
          <a:p>
            <a:r>
              <a:rPr lang="en-US" sz="4000" dirty="0"/>
              <a:t>Marital Satisfaction Study: Step 2</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D1745DB3-0280-4EB6-8C83-1ABCDA73BAFF}"/>
              </a:ext>
            </a:extLst>
          </p:cNvPr>
          <p:cNvSpPr>
            <a:spLocks noGrp="1"/>
          </p:cNvSpPr>
          <p:nvPr>
            <p:ph idx="1"/>
          </p:nvPr>
        </p:nvSpPr>
        <p:spPr>
          <a:xfrm>
            <a:off x="457200" y="994444"/>
            <a:ext cx="8229600" cy="4525963"/>
          </a:xfrm>
        </p:spPr>
        <p:txBody>
          <a:bodyPr/>
          <a:lstStyle/>
          <a:p>
            <a:pPr>
              <a:spcBef>
                <a:spcPts val="0"/>
              </a:spcBef>
            </a:pPr>
            <a:r>
              <a:rPr lang="en-US" b="1" dirty="0"/>
              <a:t>STEP 2:</a:t>
            </a:r>
            <a:r>
              <a:rPr lang="en-US" dirty="0"/>
              <a:t> Check the Assumptions</a:t>
            </a:r>
          </a:p>
          <a:p>
            <a:pPr lvl="1">
              <a:spcBef>
                <a:spcPts val="0"/>
              </a:spcBef>
            </a:pPr>
            <a:r>
              <a:rPr lang="en-US" dirty="0"/>
              <a:t>The Pearson </a:t>
            </a:r>
            <a:r>
              <a:rPr lang="en-US" i="1" dirty="0"/>
              <a:t>r</a:t>
            </a:r>
            <a:r>
              <a:rPr lang="en-US" dirty="0"/>
              <a:t> has four assumptions that should be met in order to proceed with the test:</a:t>
            </a:r>
          </a:p>
          <a:p>
            <a:pPr lvl="2">
              <a:spcBef>
                <a:spcPts val="0"/>
              </a:spcBef>
            </a:pPr>
            <a:r>
              <a:rPr lang="en-US" dirty="0"/>
              <a:t>Random sample</a:t>
            </a:r>
          </a:p>
          <a:p>
            <a:pPr lvl="2">
              <a:spcBef>
                <a:spcPts val="0"/>
              </a:spcBef>
            </a:pPr>
            <a:r>
              <a:rPr lang="en-US" dirty="0"/>
              <a:t>Independence of observations</a:t>
            </a:r>
          </a:p>
          <a:p>
            <a:pPr lvl="2">
              <a:spcBef>
                <a:spcPts val="0"/>
              </a:spcBef>
            </a:pPr>
            <a:r>
              <a:rPr lang="en-US" dirty="0"/>
              <a:t>Normality</a:t>
            </a:r>
          </a:p>
          <a:p>
            <a:pPr lvl="2">
              <a:spcBef>
                <a:spcPts val="0"/>
              </a:spcBef>
            </a:pPr>
            <a:r>
              <a:rPr lang="en-US" dirty="0"/>
              <a:t>Linearity (new)</a:t>
            </a:r>
          </a:p>
        </p:txBody>
      </p:sp>
    </p:spTree>
    <p:extLst>
      <p:ext uri="{BB962C8B-B14F-4D97-AF65-F5344CB8AC3E}">
        <p14:creationId xmlns:p14="http://schemas.microsoft.com/office/powerpoint/2010/main" val="4151857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711906" cy="502602"/>
          </a:xfrm>
        </p:spPr>
        <p:txBody>
          <a:bodyPr>
            <a:noAutofit/>
          </a:bodyPr>
          <a:lstStyle/>
          <a:p>
            <a:r>
              <a:rPr lang="en-US" sz="3200" dirty="0"/>
              <a:t>Marital Satisfaction Study: Step 2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BCA48CC8-DC8A-4EEC-862E-74953689A96A}"/>
              </a:ext>
            </a:extLst>
          </p:cNvPr>
          <p:cNvSpPr>
            <a:spLocks noGrp="1"/>
          </p:cNvSpPr>
          <p:nvPr>
            <p:ph idx="1"/>
          </p:nvPr>
        </p:nvSpPr>
        <p:spPr>
          <a:xfrm>
            <a:off x="413657" y="983293"/>
            <a:ext cx="4419600" cy="4525963"/>
          </a:xfrm>
        </p:spPr>
        <p:txBody>
          <a:bodyPr>
            <a:normAutofit lnSpcReduction="10000"/>
          </a:bodyPr>
          <a:lstStyle/>
          <a:p>
            <a:pPr>
              <a:lnSpc>
                <a:spcPct val="110000"/>
              </a:lnSpc>
              <a:spcBef>
                <a:spcPts val="0"/>
              </a:spcBef>
            </a:pPr>
            <a:r>
              <a:rPr lang="en-US" sz="2800" b="1" dirty="0"/>
              <a:t>STEP 2:</a:t>
            </a:r>
            <a:r>
              <a:rPr lang="en-US" sz="2800" dirty="0"/>
              <a:t> Check the Assumptions </a:t>
            </a:r>
            <a:r>
              <a:rPr lang="en-US" sz="2800" i="1" dirty="0"/>
              <a:t>(continued)</a:t>
            </a:r>
          </a:p>
          <a:p>
            <a:pPr lvl="1">
              <a:lnSpc>
                <a:spcPct val="110000"/>
              </a:lnSpc>
              <a:spcBef>
                <a:spcPts val="0"/>
              </a:spcBef>
            </a:pPr>
            <a:r>
              <a:rPr lang="en-US" dirty="0"/>
              <a:t>Assumption 4: Linearity</a:t>
            </a:r>
          </a:p>
          <a:p>
            <a:pPr lvl="3">
              <a:lnSpc>
                <a:spcPct val="110000"/>
              </a:lnSpc>
              <a:spcBef>
                <a:spcPts val="0"/>
              </a:spcBef>
            </a:pPr>
            <a:r>
              <a:rPr lang="en-US" dirty="0"/>
              <a:t>Data points in this scatterplot for the most part fall along a straight line</a:t>
            </a:r>
          </a:p>
          <a:p>
            <a:pPr lvl="3">
              <a:lnSpc>
                <a:spcPct val="110000"/>
              </a:lnSpc>
              <a:spcBef>
                <a:spcPts val="0"/>
              </a:spcBef>
            </a:pPr>
            <a:r>
              <a:rPr lang="en-US" dirty="0"/>
              <a:t>Linearity assumption is not violated</a:t>
            </a:r>
          </a:p>
          <a:p>
            <a:pPr lvl="1">
              <a:lnSpc>
                <a:spcPct val="110000"/>
              </a:lnSpc>
              <a:spcBef>
                <a:spcPts val="0"/>
              </a:spcBef>
            </a:pPr>
            <a:r>
              <a:rPr lang="en-US" dirty="0"/>
              <a:t>No assumptions violated, so Dr. Paik can proceed to Step 3</a:t>
            </a:r>
          </a:p>
          <a:p>
            <a:pPr lvl="1">
              <a:lnSpc>
                <a:spcPct val="110000"/>
              </a:lnSpc>
              <a:spcBef>
                <a:spcPts val="0"/>
              </a:spcBef>
            </a:pPr>
            <a:endParaRPr lang="en-US" dirty="0"/>
          </a:p>
          <a:p>
            <a:pPr>
              <a:lnSpc>
                <a:spcPct val="110000"/>
              </a:lnSpc>
              <a:spcBef>
                <a:spcPts val="0"/>
              </a:spcBef>
            </a:pPr>
            <a:endParaRPr lang="en-US" dirty="0"/>
          </a:p>
        </p:txBody>
      </p:sp>
      <p:sp>
        <p:nvSpPr>
          <p:cNvPr id="9" name="TextBox 8">
            <a:extLst>
              <a:ext uri="{FF2B5EF4-FFF2-40B4-BE49-F238E27FC236}">
                <a16:creationId xmlns:a16="http://schemas.microsoft.com/office/drawing/2014/main" id="{EE607531-BF89-4F6C-99E9-C481DDDE3ACC}"/>
              </a:ext>
            </a:extLst>
          </p:cNvPr>
          <p:cNvSpPr txBox="1"/>
          <p:nvPr/>
        </p:nvSpPr>
        <p:spPr>
          <a:xfrm>
            <a:off x="5027355" y="4524063"/>
            <a:ext cx="3931690" cy="923330"/>
          </a:xfrm>
          <a:prstGeom prst="rect">
            <a:avLst/>
          </a:prstGeom>
          <a:noFill/>
        </p:spPr>
        <p:txBody>
          <a:bodyPr wrap="square" rtlCol="0">
            <a:spAutoFit/>
          </a:bodyPr>
          <a:lstStyle/>
          <a:p>
            <a:r>
              <a:rPr lang="en-US" sz="1800" dirty="0">
                <a:solidFill>
                  <a:srgbClr val="000000"/>
                </a:solidFill>
              </a:rPr>
              <a:t>Relationship Between Male Gender Role Flexibility and Female Marital Satisfaction</a:t>
            </a:r>
          </a:p>
        </p:txBody>
      </p:sp>
      <p:pic>
        <p:nvPicPr>
          <p:cNvPr id="10" name="Picture 9" descr="The figure is an example of a scatterplot.  Linearity says that the relationship between the two variables in the population is a linear one. &#10;The linearity assumption is tested by making a scatterplot for the data. If the dots in the scatterplot fall on a curve, as they do in Figure 13.12, then this assumption is violated.&#10; If the dots form an irregular shape, like that seen in Figure 13.13, or fall in a straight line, then the linearity assumption is not violated. &#10;This assumption is not robust, so if it is violated, the test should not proceed. The scatterplot for Dr. Paik’s data appears in Figure 13.15, which shows the points falling roughly along a straight line that moves up and to the right. The shape is not curvilinear, so the linearity assumption is not violated for the marital satisfaction data.&#10;" title="Figure 13.15">
            <a:extLst>
              <a:ext uri="{FF2B5EF4-FFF2-40B4-BE49-F238E27FC236}">
                <a16:creationId xmlns:a16="http://schemas.microsoft.com/office/drawing/2014/main" id="{C95D1E37-3DB9-4695-9059-6923CE4AF2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57" y="1071002"/>
            <a:ext cx="4053380" cy="3365352"/>
          </a:xfrm>
          <a:prstGeom prst="rect">
            <a:avLst/>
          </a:prstGeom>
        </p:spPr>
      </p:pic>
    </p:spTree>
    <p:extLst>
      <p:ext uri="{BB962C8B-B14F-4D97-AF65-F5344CB8AC3E}">
        <p14:creationId xmlns:p14="http://schemas.microsoft.com/office/powerpoint/2010/main" val="59962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40305" cy="502602"/>
          </a:xfrm>
        </p:spPr>
        <p:txBody>
          <a:bodyPr>
            <a:normAutofit fontScale="90000"/>
          </a:bodyPr>
          <a:lstStyle/>
          <a:p>
            <a:r>
              <a:rPr lang="en-US" sz="4000" dirty="0"/>
              <a:t>Marital Satisfaction Study: Step 3</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1A23A3DD-24DB-49DF-8C74-8F65490AB4D1}"/>
              </a:ext>
            </a:extLst>
          </p:cNvPr>
          <p:cNvSpPr>
            <a:spLocks noGrp="1"/>
          </p:cNvSpPr>
          <p:nvPr>
            <p:ph idx="1"/>
          </p:nvPr>
        </p:nvSpPr>
        <p:spPr>
          <a:xfrm>
            <a:off x="457200" y="977717"/>
            <a:ext cx="8229600" cy="4525963"/>
          </a:xfrm>
        </p:spPr>
        <p:txBody>
          <a:bodyPr>
            <a:normAutofit lnSpcReduction="10000"/>
          </a:bodyPr>
          <a:lstStyle/>
          <a:p>
            <a:pPr>
              <a:spcBef>
                <a:spcPts val="0"/>
              </a:spcBef>
            </a:pPr>
            <a:r>
              <a:rPr lang="en-US" b="1" dirty="0"/>
              <a:t>STEP 3:</a:t>
            </a:r>
            <a:r>
              <a:rPr lang="en-US" dirty="0"/>
              <a:t> List the Hypotheses</a:t>
            </a:r>
          </a:p>
          <a:p>
            <a:pPr lvl="1">
              <a:spcBef>
                <a:spcPts val="0"/>
              </a:spcBef>
              <a:spcAft>
                <a:spcPts val="1200"/>
              </a:spcAft>
            </a:pPr>
            <a:r>
              <a:rPr lang="en-US" dirty="0"/>
              <a:t>Null and alternative hypotheses are statements about populations, not samples</a:t>
            </a:r>
          </a:p>
          <a:p>
            <a:pPr lvl="1">
              <a:spcBef>
                <a:spcPts val="0"/>
              </a:spcBef>
              <a:spcAft>
                <a:spcPts val="1200"/>
              </a:spcAft>
            </a:pPr>
            <a:r>
              <a:rPr lang="en-US" dirty="0"/>
              <a:t>For the population value of a correlation, the Greek letter rho, </a:t>
            </a:r>
            <a:r>
              <a:rPr lang="el-GR" dirty="0">
                <a:latin typeface="Times New Roman"/>
                <a:cs typeface="Times New Roman"/>
              </a:rPr>
              <a:t>ρ</a:t>
            </a:r>
            <a:r>
              <a:rPr lang="en-US" dirty="0"/>
              <a:t>, will be used as the abbreviation</a:t>
            </a:r>
          </a:p>
          <a:p>
            <a:pPr lvl="1">
              <a:spcBef>
                <a:spcPts val="0"/>
              </a:spcBef>
              <a:spcAft>
                <a:spcPts val="1200"/>
              </a:spcAft>
            </a:pPr>
            <a:r>
              <a:rPr lang="en-US" dirty="0" err="1"/>
              <a:t>Nondirectional</a:t>
            </a:r>
            <a:r>
              <a:rPr lang="en-US" dirty="0"/>
              <a:t>, Pearson </a:t>
            </a:r>
            <a:r>
              <a:rPr lang="en-US" i="1" dirty="0">
                <a:latin typeface="Times New Roman" pitchFamily="18" charset="0"/>
                <a:cs typeface="Times New Roman" pitchFamily="18" charset="0"/>
              </a:rPr>
              <a:t>r</a:t>
            </a:r>
          </a:p>
          <a:p>
            <a:pPr lvl="2">
              <a:spcBef>
                <a:spcPts val="0"/>
              </a:spcBef>
            </a:pPr>
            <a:r>
              <a:rPr lang="en-US" sz="2200" i="1" dirty="0">
                <a:latin typeface="Times New Roman" pitchFamily="18" charset="0"/>
                <a:cs typeface="Times New Roman" pitchFamily="18" charset="0"/>
              </a:rPr>
              <a:t>H</a:t>
            </a:r>
            <a:r>
              <a:rPr lang="en-US" sz="2200" i="1" baseline="-25000" dirty="0">
                <a:latin typeface="Times New Roman" pitchFamily="18" charset="0"/>
                <a:cs typeface="Times New Roman" pitchFamily="18" charset="0"/>
              </a:rPr>
              <a:t>0</a:t>
            </a:r>
            <a:r>
              <a:rPr lang="en-US" sz="2200" dirty="0">
                <a:latin typeface="Times New Roman" pitchFamily="18" charset="0"/>
                <a:cs typeface="Times New Roman" pitchFamily="18" charset="0"/>
              </a:rPr>
              <a:t>: </a:t>
            </a:r>
            <a:r>
              <a:rPr lang="el-GR" sz="2400" dirty="0">
                <a:latin typeface="Times New Roman"/>
                <a:cs typeface="Times New Roman"/>
              </a:rPr>
              <a:t>ρ</a:t>
            </a:r>
            <a:r>
              <a:rPr lang="en-US" sz="2200" dirty="0">
                <a:latin typeface="Times New Roman" pitchFamily="18" charset="0"/>
                <a:cs typeface="Times New Roman" pitchFamily="18" charset="0"/>
              </a:rPr>
              <a:t> = 0</a:t>
            </a:r>
            <a:br>
              <a:rPr lang="en-US" sz="2200" baseline="-25000" dirty="0">
                <a:latin typeface="Times New Roman" pitchFamily="18" charset="0"/>
                <a:cs typeface="Times New Roman" pitchFamily="18" charset="0"/>
              </a:rPr>
            </a:br>
            <a:endParaRPr lang="en-US" sz="2200" dirty="0">
              <a:latin typeface="Times New Roman" pitchFamily="18" charset="0"/>
              <a:cs typeface="Times New Roman" pitchFamily="18" charset="0"/>
            </a:endParaRPr>
          </a:p>
          <a:p>
            <a:pPr lvl="2">
              <a:spcBef>
                <a:spcPts val="0"/>
              </a:spcBef>
            </a:pPr>
            <a:r>
              <a:rPr lang="en-US" sz="2200" i="1" dirty="0">
                <a:latin typeface="Times New Roman" pitchFamily="18" charset="0"/>
                <a:cs typeface="Times New Roman" pitchFamily="18" charset="0"/>
              </a:rPr>
              <a:t>H</a:t>
            </a:r>
            <a:r>
              <a:rPr lang="en-US" sz="2200" i="1" baseline="-25000" dirty="0">
                <a:latin typeface="Times New Roman" pitchFamily="18" charset="0"/>
                <a:cs typeface="Times New Roman" pitchFamily="18" charset="0"/>
              </a:rPr>
              <a:t>1</a:t>
            </a:r>
            <a:r>
              <a:rPr lang="en-US" sz="2200" dirty="0">
                <a:latin typeface="Times New Roman" pitchFamily="18" charset="0"/>
                <a:cs typeface="Times New Roman" pitchFamily="18" charset="0"/>
              </a:rPr>
              <a:t>: </a:t>
            </a:r>
            <a:r>
              <a:rPr lang="el-GR" sz="2400" dirty="0">
                <a:latin typeface="Times New Roman"/>
                <a:cs typeface="Times New Roman"/>
              </a:rPr>
              <a:t>ρ</a:t>
            </a:r>
            <a:r>
              <a:rPr lang="en-US" sz="2200" dirty="0">
                <a:latin typeface="Times New Roman" pitchFamily="18" charset="0"/>
                <a:cs typeface="Times New Roman" pitchFamily="18" charset="0"/>
              </a:rPr>
              <a:t> ≠ 0</a:t>
            </a:r>
            <a:endParaRPr lang="en-US" dirty="0"/>
          </a:p>
        </p:txBody>
      </p:sp>
    </p:spTree>
    <p:extLst>
      <p:ext uri="{BB962C8B-B14F-4D97-AF65-F5344CB8AC3E}">
        <p14:creationId xmlns:p14="http://schemas.microsoft.com/office/powerpoint/2010/main" val="110996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40305" cy="502602"/>
          </a:xfrm>
        </p:spPr>
        <p:txBody>
          <a:bodyPr>
            <a:normAutofit fontScale="90000"/>
          </a:bodyPr>
          <a:lstStyle/>
          <a:p>
            <a:r>
              <a:rPr lang="en-US" sz="4000" dirty="0"/>
              <a:t>Marital Satisfaction Study: Step 4</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3462B492-A2BE-41F2-B078-8E09C34623B2}"/>
              </a:ext>
            </a:extLst>
          </p:cNvPr>
          <p:cNvSpPr>
            <a:spLocks noGrp="1"/>
          </p:cNvSpPr>
          <p:nvPr>
            <p:ph idx="1"/>
          </p:nvPr>
        </p:nvSpPr>
        <p:spPr>
          <a:xfrm>
            <a:off x="457200" y="1002128"/>
            <a:ext cx="3886200" cy="4525963"/>
          </a:xfrm>
        </p:spPr>
        <p:txBody>
          <a:bodyPr>
            <a:normAutofit lnSpcReduction="10000"/>
          </a:bodyPr>
          <a:lstStyle/>
          <a:p>
            <a:pPr>
              <a:spcBef>
                <a:spcPts val="0"/>
              </a:spcBef>
            </a:pPr>
            <a:r>
              <a:rPr lang="en-US" b="1" dirty="0"/>
              <a:t>STEP 4:</a:t>
            </a:r>
            <a:br>
              <a:rPr lang="en-US" dirty="0"/>
            </a:br>
            <a:r>
              <a:rPr lang="en-US" dirty="0"/>
              <a:t>Set the Decision Rule</a:t>
            </a:r>
          </a:p>
          <a:p>
            <a:pPr lvl="1">
              <a:spcBef>
                <a:spcPts val="0"/>
              </a:spcBef>
            </a:pPr>
            <a:r>
              <a:rPr lang="en-US" dirty="0"/>
              <a:t>Values range from −1.00 to 1.00 </a:t>
            </a:r>
          </a:p>
          <a:p>
            <a:pPr lvl="1">
              <a:spcBef>
                <a:spcPts val="0"/>
              </a:spcBef>
            </a:pPr>
            <a:r>
              <a:rPr lang="en-US" dirty="0"/>
              <a:t>Centered at zero</a:t>
            </a:r>
          </a:p>
          <a:p>
            <a:pPr lvl="1">
              <a:spcBef>
                <a:spcPts val="0"/>
              </a:spcBef>
            </a:pPr>
            <a:r>
              <a:rPr lang="en-US" dirty="0"/>
              <a:t>Note that the frequencies decrease as </a:t>
            </a:r>
            <a:r>
              <a:rPr lang="en-US" i="1" dirty="0"/>
              <a:t>r</a:t>
            </a:r>
            <a:r>
              <a:rPr lang="en-US" dirty="0"/>
              <a:t> moves away from zero</a:t>
            </a:r>
          </a:p>
          <a:p>
            <a:pPr lvl="1">
              <a:spcBef>
                <a:spcPts val="0"/>
              </a:spcBef>
            </a:pPr>
            <a:r>
              <a:rPr lang="en-US" i="1" dirty="0"/>
              <a:t>r</a:t>
            </a:r>
            <a:r>
              <a:rPr lang="en-US" dirty="0"/>
              <a:t> is symmetrical </a:t>
            </a:r>
          </a:p>
        </p:txBody>
      </p:sp>
      <p:sp>
        <p:nvSpPr>
          <p:cNvPr id="9" name="TextBox 8">
            <a:extLst>
              <a:ext uri="{FF2B5EF4-FFF2-40B4-BE49-F238E27FC236}">
                <a16:creationId xmlns:a16="http://schemas.microsoft.com/office/drawing/2014/main" id="{4497D516-C87F-4B92-8BD0-899736F31F48}"/>
              </a:ext>
            </a:extLst>
          </p:cNvPr>
          <p:cNvSpPr txBox="1"/>
          <p:nvPr/>
        </p:nvSpPr>
        <p:spPr>
          <a:xfrm>
            <a:off x="4267200" y="4352191"/>
            <a:ext cx="5029200" cy="369332"/>
          </a:xfrm>
          <a:prstGeom prst="rect">
            <a:avLst/>
          </a:prstGeom>
          <a:noFill/>
        </p:spPr>
        <p:txBody>
          <a:bodyPr wrap="square" rtlCol="0">
            <a:spAutoFit/>
          </a:bodyPr>
          <a:lstStyle/>
          <a:p>
            <a:r>
              <a:rPr lang="en-US" sz="1800" dirty="0">
                <a:solidFill>
                  <a:srgbClr val="000000"/>
                </a:solidFill>
              </a:rPr>
              <a:t>Example of a Sampling Distribution of Pearson </a:t>
            </a:r>
            <a:r>
              <a:rPr lang="en-US" sz="1800" i="1" dirty="0">
                <a:solidFill>
                  <a:srgbClr val="000000"/>
                </a:solidFill>
                <a:cs typeface="Times New Roman" pitchFamily="18" charset="0"/>
              </a:rPr>
              <a:t>r</a:t>
            </a:r>
            <a:endParaRPr lang="en-US" sz="1800" dirty="0">
              <a:solidFill>
                <a:srgbClr val="000000"/>
              </a:solidFill>
              <a:cs typeface="Times New Roman" pitchFamily="18" charset="0"/>
            </a:endParaRPr>
          </a:p>
        </p:txBody>
      </p:sp>
      <p:pic>
        <p:nvPicPr>
          <p:cNvPr id="10" name="Picture 9" descr="The figure is an Example of a&#10;Sampling Distribution of Pearson r.&#10;Centered at zero, r is symmetrical&#10;and ranges from −1.00 to 1.00.The frequencies decrease as r moves away from zero." title="Figure 13.16">
            <a:extLst>
              <a:ext uri="{FF2B5EF4-FFF2-40B4-BE49-F238E27FC236}">
                <a16:creationId xmlns:a16="http://schemas.microsoft.com/office/drawing/2014/main" id="{96863B1B-9903-4A9E-B41C-516B84A0A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19" y="1107765"/>
            <a:ext cx="4730781" cy="3048726"/>
          </a:xfrm>
          <a:prstGeom prst="rect">
            <a:avLst/>
          </a:prstGeom>
        </p:spPr>
      </p:pic>
    </p:spTree>
    <p:extLst>
      <p:ext uri="{BB962C8B-B14F-4D97-AF65-F5344CB8AC3E}">
        <p14:creationId xmlns:p14="http://schemas.microsoft.com/office/powerpoint/2010/main" val="1166249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4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2CAD082A-93D6-4AC7-BD0C-F3FC6F4BFEB8}"/>
              </a:ext>
            </a:extLst>
          </p:cNvPr>
          <p:cNvSpPr>
            <a:spLocks noGrp="1"/>
          </p:cNvSpPr>
          <p:nvPr>
            <p:ph idx="1"/>
          </p:nvPr>
        </p:nvSpPr>
        <p:spPr>
          <a:xfrm>
            <a:off x="457200" y="975733"/>
            <a:ext cx="8229600" cy="4525963"/>
          </a:xfrm>
        </p:spPr>
        <p:txBody>
          <a:bodyPr/>
          <a:lstStyle/>
          <a:p>
            <a:r>
              <a:rPr lang="en-US" sz="2400" b="1" dirty="0"/>
              <a:t>STEP 4:</a:t>
            </a:r>
            <a:r>
              <a:rPr lang="en-US" sz="2400" dirty="0"/>
              <a:t> Set the Decision Rule </a:t>
            </a:r>
            <a:r>
              <a:rPr lang="en-US" sz="2400" i="1" dirty="0"/>
              <a:t>(continued)</a:t>
            </a:r>
          </a:p>
          <a:p>
            <a:pPr marL="571500" lvl="1">
              <a:spcBef>
                <a:spcPts val="0"/>
              </a:spcBef>
              <a:spcAft>
                <a:spcPts val="600"/>
              </a:spcAft>
            </a:pPr>
            <a:r>
              <a:rPr lang="en-US" sz="2200" dirty="0">
                <a:latin typeface="Times New Roman" pitchFamily="18" charset="0"/>
                <a:cs typeface="Times New Roman" pitchFamily="18" charset="0"/>
              </a:rPr>
              <a:t>Two-tailed, alpha level, </a:t>
            </a:r>
            <a:r>
              <a:rPr lang="el-GR" sz="2200" dirty="0">
                <a:latin typeface="Times New Roman" pitchFamily="18" charset="0"/>
                <a:cs typeface="Times New Roman" pitchFamily="18" charset="0"/>
              </a:rPr>
              <a:t>α</a:t>
            </a:r>
            <a:r>
              <a:rPr lang="en-US" sz="2200" dirty="0">
                <a:latin typeface="Times New Roman" pitchFamily="18" charset="0"/>
                <a:cs typeface="Times New Roman" pitchFamily="18" charset="0"/>
              </a:rPr>
              <a:t> = .05,  </a:t>
            </a:r>
            <a:r>
              <a:rPr lang="en-US" sz="2200" i="1" dirty="0" err="1">
                <a:latin typeface="Times New Roman" pitchFamily="18" charset="0"/>
                <a:cs typeface="Times New Roman" pitchFamily="18" charset="0"/>
              </a:rPr>
              <a:t>df</a:t>
            </a:r>
            <a:r>
              <a:rPr lang="en-US" sz="2200" dirty="0">
                <a:latin typeface="Times New Roman" pitchFamily="18" charset="0"/>
                <a:cs typeface="Times New Roman" pitchFamily="18" charset="0"/>
              </a:rPr>
              <a:t> = 6, </a:t>
            </a:r>
            <a:r>
              <a:rPr lang="en-US" sz="2200" i="1" dirty="0" err="1">
                <a:latin typeface="Times New Roman" pitchFamily="18" charset="0"/>
                <a:cs typeface="Times New Roman" pitchFamily="18" charset="0"/>
              </a:rPr>
              <a:t>r</a:t>
            </a:r>
            <a:r>
              <a:rPr lang="en-US" sz="2200" i="1" baseline="-25000" dirty="0" err="1">
                <a:latin typeface="Times New Roman" pitchFamily="18" charset="0"/>
                <a:cs typeface="Times New Roman" pitchFamily="18" charset="0"/>
              </a:rPr>
              <a:t>cv</a:t>
            </a:r>
            <a:r>
              <a:rPr lang="en-US" sz="2200" i="1" baseline="-25000" dirty="0">
                <a:latin typeface="Times New Roman" pitchFamily="18" charset="0"/>
                <a:cs typeface="Times New Roman" pitchFamily="18" charset="0"/>
              </a:rPr>
              <a:t>  </a:t>
            </a:r>
            <a:r>
              <a:rPr lang="en-US" sz="2200" dirty="0">
                <a:latin typeface="Times New Roman" pitchFamily="18" charset="0"/>
                <a:cs typeface="Times New Roman" pitchFamily="18" charset="0"/>
              </a:rPr>
              <a:t>= ±.707</a:t>
            </a:r>
          </a:p>
          <a:p>
            <a:pPr marL="571500" lvl="1">
              <a:spcAft>
                <a:spcPts val="600"/>
              </a:spcAft>
            </a:pPr>
            <a:r>
              <a:rPr lang="en-US" sz="2200" dirty="0">
                <a:latin typeface="Times New Roman" pitchFamily="18" charset="0"/>
                <a:cs typeface="Times New Roman" pitchFamily="18" charset="0"/>
              </a:rPr>
              <a:t>If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 </a:t>
            </a:r>
            <a:r>
              <a:rPr lang="en-US" sz="2400" dirty="0">
                <a:latin typeface="Arial" panose="020B0604020202020204" pitchFamily="34" charset="0"/>
                <a:ea typeface="Arial" charset="0"/>
                <a:cs typeface="Arial" panose="020B0604020202020204" pitchFamily="34" charset="0"/>
              </a:rPr>
              <a:t>−</a:t>
            </a:r>
            <a:r>
              <a:rPr lang="en-US" sz="2200" dirty="0">
                <a:latin typeface="Times New Roman" pitchFamily="18" charset="0"/>
                <a:cs typeface="Times New Roman" pitchFamily="18" charset="0"/>
              </a:rPr>
              <a:t>.707 or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 .707, reject </a:t>
            </a:r>
            <a:r>
              <a:rPr lang="en-US" sz="2200" i="1" dirty="0">
                <a:latin typeface="Times New Roman" pitchFamily="18" charset="0"/>
                <a:cs typeface="Times New Roman" pitchFamily="18" charset="0"/>
              </a:rPr>
              <a:t>H</a:t>
            </a:r>
            <a:r>
              <a:rPr lang="en-US" sz="2200" baseline="-25000" dirty="0">
                <a:latin typeface="Times New Roman" pitchFamily="18" charset="0"/>
                <a:cs typeface="Times New Roman" pitchFamily="18" charset="0"/>
              </a:rPr>
              <a:t>0</a:t>
            </a:r>
            <a:endParaRPr lang="en-US" sz="2200" dirty="0">
              <a:latin typeface="Times New Roman" pitchFamily="18" charset="0"/>
              <a:cs typeface="Times New Roman" pitchFamily="18" charset="0"/>
            </a:endParaRPr>
          </a:p>
          <a:p>
            <a:pPr marL="571500" lvl="1">
              <a:spcAft>
                <a:spcPts val="600"/>
              </a:spcAft>
            </a:pPr>
            <a:r>
              <a:rPr lang="en-US" sz="2200" dirty="0">
                <a:latin typeface="Times New Roman" pitchFamily="18" charset="0"/>
                <a:cs typeface="Times New Roman" pitchFamily="18" charset="0"/>
              </a:rPr>
              <a:t>If </a:t>
            </a:r>
            <a:r>
              <a:rPr lang="en-US" sz="2400" dirty="0">
                <a:latin typeface="Arial" panose="020B0604020202020204" pitchFamily="34" charset="0"/>
                <a:ea typeface="Arial" charset="0"/>
                <a:cs typeface="Arial" panose="020B0604020202020204" pitchFamily="34" charset="0"/>
              </a:rPr>
              <a:t>−</a:t>
            </a:r>
            <a:r>
              <a:rPr lang="en-US" sz="2200" dirty="0">
                <a:latin typeface="Times New Roman" pitchFamily="18" charset="0"/>
                <a:cs typeface="Times New Roman" pitchFamily="18" charset="0"/>
              </a:rPr>
              <a:t>.707 &lt;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&lt; .707, fail to reject </a:t>
            </a:r>
            <a:r>
              <a:rPr lang="en-US" sz="2200" i="1" dirty="0">
                <a:latin typeface="Times New Roman" pitchFamily="18" charset="0"/>
                <a:cs typeface="Times New Roman" pitchFamily="18" charset="0"/>
              </a:rPr>
              <a:t>H</a:t>
            </a:r>
            <a:r>
              <a:rPr lang="en-US" sz="2200" baseline="-25000" dirty="0">
                <a:latin typeface="Times New Roman" pitchFamily="18" charset="0"/>
                <a:cs typeface="Times New Roman" pitchFamily="18" charset="0"/>
              </a:rPr>
              <a:t>0</a:t>
            </a:r>
            <a:endParaRPr lang="en-US" dirty="0">
              <a:latin typeface="Times New Roman" pitchFamily="18" charset="0"/>
              <a:cs typeface="Times New Roman" pitchFamily="18" charset="0"/>
            </a:endParaRPr>
          </a:p>
          <a:p>
            <a:pPr lvl="1"/>
            <a:endParaRPr lang="en-US" dirty="0"/>
          </a:p>
          <a:p>
            <a:endParaRPr lang="en-US" dirty="0"/>
          </a:p>
        </p:txBody>
      </p:sp>
      <p:pic>
        <p:nvPicPr>
          <p:cNvPr id="12" name="Picture 11" descr="The figure is an example of a distribution curve for the data in the privious slides. Rare Zones for the Sampling Distribution of r for Dr. Paik’s Marital Satisfaction Study The critical value of r is +707. &#10;If the observed value of r falls in the common zone of the sampling distribution, one will fail to reject the null hypothesis. &#10;If r falls on either of the lines or in either rare zone, reject the null hypothesis.&#10;" title="Figure 13.17">
            <a:extLst>
              <a:ext uri="{FF2B5EF4-FFF2-40B4-BE49-F238E27FC236}">
                <a16:creationId xmlns:a16="http://schemas.microsoft.com/office/drawing/2014/main" id="{2DF67E22-606C-40E4-B892-E3EFAF9CA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1" y="2827366"/>
            <a:ext cx="3817433" cy="2366809"/>
          </a:xfrm>
          <a:prstGeom prst="rect">
            <a:avLst/>
          </a:prstGeom>
        </p:spPr>
      </p:pic>
      <p:sp>
        <p:nvSpPr>
          <p:cNvPr id="13" name="TextBox 12">
            <a:extLst>
              <a:ext uri="{FF2B5EF4-FFF2-40B4-BE49-F238E27FC236}">
                <a16:creationId xmlns:a16="http://schemas.microsoft.com/office/drawing/2014/main" id="{CDF8E0E0-DABB-48B2-AC90-8AAFC43A4E92}"/>
              </a:ext>
            </a:extLst>
          </p:cNvPr>
          <p:cNvSpPr txBox="1"/>
          <p:nvPr/>
        </p:nvSpPr>
        <p:spPr>
          <a:xfrm>
            <a:off x="754564" y="5200616"/>
            <a:ext cx="9220200" cy="307777"/>
          </a:xfrm>
          <a:prstGeom prst="rect">
            <a:avLst/>
          </a:prstGeom>
          <a:noFill/>
        </p:spPr>
        <p:txBody>
          <a:bodyPr wrap="square" rtlCol="0">
            <a:spAutoFit/>
          </a:bodyPr>
          <a:lstStyle/>
          <a:p>
            <a:r>
              <a:rPr lang="en-US" sz="1400" dirty="0">
                <a:solidFill>
                  <a:srgbClr val="000000"/>
                </a:solidFill>
              </a:rPr>
              <a:t>Common Zone and Rare Zones for the Sampling Distribution of </a:t>
            </a:r>
            <a:r>
              <a:rPr lang="en-US" sz="1400" i="1" dirty="0">
                <a:solidFill>
                  <a:srgbClr val="000000"/>
                </a:solidFill>
              </a:rPr>
              <a:t>r </a:t>
            </a:r>
            <a:r>
              <a:rPr lang="en-US" sz="1400" dirty="0">
                <a:solidFill>
                  <a:srgbClr val="000000"/>
                </a:solidFill>
              </a:rPr>
              <a:t>for Dr. Paik’s Marital Satisfaction Study</a:t>
            </a:r>
          </a:p>
        </p:txBody>
      </p:sp>
    </p:spTree>
    <p:extLst>
      <p:ext uri="{BB962C8B-B14F-4D97-AF65-F5344CB8AC3E}">
        <p14:creationId xmlns:p14="http://schemas.microsoft.com/office/powerpoint/2010/main" val="73799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4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Rectangle 8">
            <a:extLst>
              <a:ext uri="{FF2B5EF4-FFF2-40B4-BE49-F238E27FC236}">
                <a16:creationId xmlns:a16="http://schemas.microsoft.com/office/drawing/2014/main" id="{6A771160-441B-46E5-80DD-8FE344D92752}"/>
              </a:ext>
            </a:extLst>
          </p:cNvPr>
          <p:cNvSpPr/>
          <p:nvPr/>
        </p:nvSpPr>
        <p:spPr>
          <a:xfrm>
            <a:off x="1526069" y="854800"/>
            <a:ext cx="8376213" cy="369332"/>
          </a:xfrm>
          <a:prstGeom prst="rect">
            <a:avLst/>
          </a:prstGeom>
        </p:spPr>
        <p:txBody>
          <a:bodyPr wrap="square">
            <a:spAutoFit/>
          </a:bodyPr>
          <a:lstStyle/>
          <a:p>
            <a:r>
              <a:rPr lang="en-US" dirty="0"/>
              <a:t>Section of Appendix Table 6, Table of Critical Values of </a:t>
            </a:r>
            <a:r>
              <a:rPr lang="en-US" i="1" dirty="0"/>
              <a:t>r</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4157D9DA-2E1A-4CCF-AFD4-30AA56E9DAC6}"/>
                  </a:ext>
                </a:extLst>
              </p:cNvPr>
              <p:cNvGraphicFramePr>
                <a:graphicFrameLocks noGrp="1"/>
              </p:cNvGraphicFramePr>
              <p:nvPr>
                <p:extLst>
                  <p:ext uri="{D42A27DB-BD31-4B8C-83A1-F6EECF244321}">
                    <p14:modId xmlns:p14="http://schemas.microsoft.com/office/powerpoint/2010/main" val="765505064"/>
                  </p:ext>
                </p:extLst>
              </p:nvPr>
            </p:nvGraphicFramePr>
            <p:xfrm>
              <a:off x="865613" y="1251865"/>
              <a:ext cx="6743700" cy="417576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0">
                    <a:tc>
                      <a:txBody>
                        <a:bodyPr/>
                        <a:lstStyle/>
                        <a:p>
                          <a:pPr algn="ctr"/>
                          <a:r>
                            <a:rPr lang="en-US" sz="1600" i="1" dirty="0" err="1"/>
                            <a:t>df</a:t>
                          </a:r>
                          <a:endParaRPr lang="en-US" sz="1600" i="1" dirty="0"/>
                        </a:p>
                      </a:txBody>
                      <a:tcPr/>
                    </a:tc>
                    <a:tc>
                      <a:txBody>
                        <a:bodyPr/>
                        <a:lstStyle/>
                        <a:p>
                          <a:pPr algn="ctr"/>
                          <a14:m>
                            <m:oMath xmlns:m="http://schemas.openxmlformats.org/officeDocument/2006/math">
                              <m:r>
                                <a:rPr lang="en-US" sz="1600"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𝟏𝟎</m:t>
                              </m:r>
                            </m:oMath>
                          </a14:m>
                          <a:r>
                            <a:rPr lang="en-US" sz="1600" dirty="0"/>
                            <a:t>, two-tailed</a:t>
                          </a:r>
                          <a:br>
                            <a:rPr lang="en-US" sz="1600" dirty="0"/>
                          </a:br>
                          <a:r>
                            <a:rPr lang="en-US" sz="1600" dirty="0"/>
                            <a:t>or</a:t>
                          </a:r>
                          <a:br>
                            <a:rPr lang="en-US" sz="1600" dirty="0"/>
                          </a:br>
                          <a14:m>
                            <m:oMath xmlns:m="http://schemas.openxmlformats.org/officeDocument/2006/math">
                              <m:r>
                                <a:rPr lang="en-US" sz="1600"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𝟎𝟓</m:t>
                              </m:r>
                            </m:oMath>
                          </a14:m>
                          <a:r>
                            <a:rPr lang="en-US" sz="1600" dirty="0"/>
                            <a:t>, one tailed</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𝟎𝟓</m:t>
                              </m:r>
                            </m:oMath>
                          </a14:m>
                          <a:r>
                            <a:rPr lang="en-US" sz="1600" dirty="0"/>
                            <a:t>, two-tailed</a:t>
                          </a:r>
                          <a:br>
                            <a:rPr lang="en-US" sz="1600" dirty="0"/>
                          </a:br>
                          <a:r>
                            <a:rPr lang="en-US" sz="1600" dirty="0"/>
                            <a:t>or</a:t>
                          </a:r>
                          <a:br>
                            <a:rPr lang="en-US" sz="1600" dirty="0"/>
                          </a:br>
                          <a14:m>
                            <m:oMath xmlns:m="http://schemas.openxmlformats.org/officeDocument/2006/math">
                              <m:r>
                                <a:rPr lang="en-US" sz="1600"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m:t>
                              </m:r>
                              <m:r>
                                <a:rPr lang="en-US" sz="1600" b="1" i="1" smtClean="0">
                                  <a:latin typeface="Cambria Math" charset="0"/>
                                  <a:ea typeface="Cambria Math" charset="0"/>
                                  <a:cs typeface="Cambria Math" charset="0"/>
                                </a:rPr>
                                <m:t>𝟎𝟐𝟓</m:t>
                              </m:r>
                            </m:oMath>
                          </a14:m>
                          <a:r>
                            <a:rPr lang="en-US" sz="1600" dirty="0"/>
                            <a:t>, one tailed</a:t>
                          </a:r>
                        </a:p>
                      </a:txBody>
                      <a:tcPr/>
                    </a:tc>
                    <a:extLst>
                      <a:ext uri="{0D108BD9-81ED-4DB2-BD59-A6C34878D82A}">
                        <a16:rowId xmlns:a16="http://schemas.microsoft.com/office/drawing/2014/main" val="10000"/>
                      </a:ext>
                    </a:extLst>
                  </a:tr>
                  <a:tr h="0">
                    <a:tc>
                      <a:txBody>
                        <a:bodyPr/>
                        <a:lstStyle/>
                        <a:p>
                          <a:pPr algn="ctr"/>
                          <a:r>
                            <a:rPr lang="en-US" sz="1600" dirty="0"/>
                            <a:t>1</a:t>
                          </a:r>
                        </a:p>
                      </a:txBody>
                      <a:tcPr/>
                    </a:tc>
                    <a:tc>
                      <a:txBody>
                        <a:bodyPr/>
                        <a:lstStyle/>
                        <a:p>
                          <a:pPr algn="ctr"/>
                          <a:r>
                            <a:rPr lang="en-US" sz="1600" dirty="0"/>
                            <a:t>.988</a:t>
                          </a:r>
                        </a:p>
                      </a:txBody>
                      <a:tcPr/>
                    </a:tc>
                    <a:tc>
                      <a:txBody>
                        <a:bodyPr/>
                        <a:lstStyle/>
                        <a:p>
                          <a:pPr algn="ctr"/>
                          <a:r>
                            <a:rPr lang="en-US" sz="1600" dirty="0"/>
                            <a:t>.997</a:t>
                          </a:r>
                        </a:p>
                      </a:txBody>
                      <a:tcPr/>
                    </a:tc>
                    <a:extLst>
                      <a:ext uri="{0D108BD9-81ED-4DB2-BD59-A6C34878D82A}">
                        <a16:rowId xmlns:a16="http://schemas.microsoft.com/office/drawing/2014/main" val="10001"/>
                      </a:ext>
                    </a:extLst>
                  </a:tr>
                  <a:tr h="0">
                    <a:tc>
                      <a:txBody>
                        <a:bodyPr/>
                        <a:lstStyle/>
                        <a:p>
                          <a:pPr algn="ctr"/>
                          <a:r>
                            <a:rPr lang="en-US" sz="1600" dirty="0"/>
                            <a:t>2</a:t>
                          </a:r>
                        </a:p>
                      </a:txBody>
                      <a:tcPr/>
                    </a:tc>
                    <a:tc>
                      <a:txBody>
                        <a:bodyPr/>
                        <a:lstStyle/>
                        <a:p>
                          <a:pPr algn="ctr"/>
                          <a:r>
                            <a:rPr lang="en-US" sz="1600" dirty="0"/>
                            <a:t>.900</a:t>
                          </a:r>
                        </a:p>
                      </a:txBody>
                      <a:tcPr/>
                    </a:tc>
                    <a:tc>
                      <a:txBody>
                        <a:bodyPr/>
                        <a:lstStyle/>
                        <a:p>
                          <a:pPr algn="ctr"/>
                          <a:r>
                            <a:rPr lang="en-US" sz="1600" dirty="0"/>
                            <a:t>.950</a:t>
                          </a:r>
                        </a:p>
                      </a:txBody>
                      <a:tcPr/>
                    </a:tc>
                    <a:extLst>
                      <a:ext uri="{0D108BD9-81ED-4DB2-BD59-A6C34878D82A}">
                        <a16:rowId xmlns:a16="http://schemas.microsoft.com/office/drawing/2014/main" val="10002"/>
                      </a:ext>
                    </a:extLst>
                  </a:tr>
                  <a:tr h="0">
                    <a:tc>
                      <a:txBody>
                        <a:bodyPr/>
                        <a:lstStyle/>
                        <a:p>
                          <a:pPr algn="ctr"/>
                          <a:r>
                            <a:rPr lang="en-US" sz="1600" dirty="0"/>
                            <a:t>3</a:t>
                          </a:r>
                        </a:p>
                      </a:txBody>
                      <a:tcPr/>
                    </a:tc>
                    <a:tc>
                      <a:txBody>
                        <a:bodyPr/>
                        <a:lstStyle/>
                        <a:p>
                          <a:pPr algn="ctr"/>
                          <a:r>
                            <a:rPr lang="en-US" sz="1600" dirty="0"/>
                            <a:t>.805</a:t>
                          </a:r>
                        </a:p>
                      </a:txBody>
                      <a:tcPr/>
                    </a:tc>
                    <a:tc>
                      <a:txBody>
                        <a:bodyPr/>
                        <a:lstStyle/>
                        <a:p>
                          <a:pPr algn="ctr"/>
                          <a:r>
                            <a:rPr lang="en-US" sz="1600" dirty="0"/>
                            <a:t>.878</a:t>
                          </a:r>
                        </a:p>
                      </a:txBody>
                      <a:tcPr/>
                    </a:tc>
                    <a:extLst>
                      <a:ext uri="{0D108BD9-81ED-4DB2-BD59-A6C34878D82A}">
                        <a16:rowId xmlns:a16="http://schemas.microsoft.com/office/drawing/2014/main" val="10003"/>
                      </a:ext>
                    </a:extLst>
                  </a:tr>
                  <a:tr h="0">
                    <a:tc>
                      <a:txBody>
                        <a:bodyPr/>
                        <a:lstStyle/>
                        <a:p>
                          <a:pPr algn="ctr"/>
                          <a:r>
                            <a:rPr lang="en-US" sz="1600" dirty="0"/>
                            <a:t>4</a:t>
                          </a:r>
                        </a:p>
                      </a:txBody>
                      <a:tcPr/>
                    </a:tc>
                    <a:tc>
                      <a:txBody>
                        <a:bodyPr/>
                        <a:lstStyle/>
                        <a:p>
                          <a:pPr algn="ctr"/>
                          <a:r>
                            <a:rPr lang="en-US" sz="1600" dirty="0"/>
                            <a:t>.729</a:t>
                          </a:r>
                        </a:p>
                      </a:txBody>
                      <a:tcPr/>
                    </a:tc>
                    <a:tc>
                      <a:txBody>
                        <a:bodyPr/>
                        <a:lstStyle/>
                        <a:p>
                          <a:pPr algn="ctr"/>
                          <a:r>
                            <a:rPr lang="en-US" sz="1600" dirty="0"/>
                            <a:t>.811</a:t>
                          </a:r>
                        </a:p>
                      </a:txBody>
                      <a:tcPr/>
                    </a:tc>
                    <a:extLst>
                      <a:ext uri="{0D108BD9-81ED-4DB2-BD59-A6C34878D82A}">
                        <a16:rowId xmlns:a16="http://schemas.microsoft.com/office/drawing/2014/main" val="10004"/>
                      </a:ext>
                    </a:extLst>
                  </a:tr>
                  <a:tr h="0">
                    <a:tc>
                      <a:txBody>
                        <a:bodyPr/>
                        <a:lstStyle/>
                        <a:p>
                          <a:pPr algn="ctr"/>
                          <a:r>
                            <a:rPr lang="en-US" sz="1600" dirty="0"/>
                            <a:t>5</a:t>
                          </a:r>
                        </a:p>
                      </a:txBody>
                      <a:tcPr/>
                    </a:tc>
                    <a:tc>
                      <a:txBody>
                        <a:bodyPr/>
                        <a:lstStyle/>
                        <a:p>
                          <a:pPr algn="ctr"/>
                          <a:r>
                            <a:rPr lang="en-US" sz="1600" dirty="0"/>
                            <a:t>.669</a:t>
                          </a:r>
                        </a:p>
                      </a:txBody>
                      <a:tcPr/>
                    </a:tc>
                    <a:tc>
                      <a:txBody>
                        <a:bodyPr/>
                        <a:lstStyle/>
                        <a:p>
                          <a:pPr algn="ctr"/>
                          <a:r>
                            <a:rPr lang="en-US" sz="1600" dirty="0"/>
                            <a:t>.754</a:t>
                          </a:r>
                        </a:p>
                      </a:txBody>
                      <a:tcPr/>
                    </a:tc>
                    <a:extLst>
                      <a:ext uri="{0D108BD9-81ED-4DB2-BD59-A6C34878D82A}">
                        <a16:rowId xmlns:a16="http://schemas.microsoft.com/office/drawing/2014/main" val="10005"/>
                      </a:ext>
                    </a:extLst>
                  </a:tr>
                  <a:tr h="0">
                    <a:tc>
                      <a:txBody>
                        <a:bodyPr/>
                        <a:lstStyle/>
                        <a:p>
                          <a:pPr algn="ctr"/>
                          <a:r>
                            <a:rPr lang="en-US" sz="1600" dirty="0"/>
                            <a:t>6</a:t>
                          </a:r>
                        </a:p>
                      </a:txBody>
                      <a:tcPr/>
                    </a:tc>
                    <a:tc>
                      <a:txBody>
                        <a:bodyPr/>
                        <a:lstStyle/>
                        <a:p>
                          <a:pPr algn="ctr"/>
                          <a:r>
                            <a:rPr lang="en-US" sz="1600" dirty="0"/>
                            <a:t>.621</a:t>
                          </a:r>
                        </a:p>
                      </a:txBody>
                      <a:tcPr/>
                    </a:tc>
                    <a:tc>
                      <a:txBody>
                        <a:bodyPr/>
                        <a:lstStyle/>
                        <a:p>
                          <a:pPr algn="ctr"/>
                          <a:r>
                            <a:rPr lang="en-US" sz="1600" dirty="0"/>
                            <a:t>.707</a:t>
                          </a:r>
                        </a:p>
                      </a:txBody>
                      <a:tcPr/>
                    </a:tc>
                    <a:extLst>
                      <a:ext uri="{0D108BD9-81ED-4DB2-BD59-A6C34878D82A}">
                        <a16:rowId xmlns:a16="http://schemas.microsoft.com/office/drawing/2014/main" val="10006"/>
                      </a:ext>
                    </a:extLst>
                  </a:tr>
                  <a:tr h="0">
                    <a:tc>
                      <a:txBody>
                        <a:bodyPr/>
                        <a:lstStyle/>
                        <a:p>
                          <a:pPr algn="ctr"/>
                          <a:r>
                            <a:rPr lang="en-US" sz="1600" dirty="0"/>
                            <a:t>7</a:t>
                          </a:r>
                        </a:p>
                      </a:txBody>
                      <a:tcPr/>
                    </a:tc>
                    <a:tc>
                      <a:txBody>
                        <a:bodyPr/>
                        <a:lstStyle/>
                        <a:p>
                          <a:pPr algn="ctr"/>
                          <a:r>
                            <a:rPr lang="en-US" sz="1600" dirty="0"/>
                            <a:t>.582</a:t>
                          </a:r>
                        </a:p>
                      </a:txBody>
                      <a:tcPr/>
                    </a:tc>
                    <a:tc>
                      <a:txBody>
                        <a:bodyPr/>
                        <a:lstStyle/>
                        <a:p>
                          <a:pPr algn="ctr"/>
                          <a:r>
                            <a:rPr lang="en-US" sz="1600" dirty="0"/>
                            <a:t>.666</a:t>
                          </a:r>
                        </a:p>
                      </a:txBody>
                      <a:tcPr/>
                    </a:tc>
                    <a:extLst>
                      <a:ext uri="{0D108BD9-81ED-4DB2-BD59-A6C34878D82A}">
                        <a16:rowId xmlns:a16="http://schemas.microsoft.com/office/drawing/2014/main" val="10007"/>
                      </a:ext>
                    </a:extLst>
                  </a:tr>
                  <a:tr h="0">
                    <a:tc>
                      <a:txBody>
                        <a:bodyPr/>
                        <a:lstStyle/>
                        <a:p>
                          <a:pPr algn="ctr"/>
                          <a:r>
                            <a:rPr lang="en-US" sz="1600" dirty="0"/>
                            <a:t>8</a:t>
                          </a:r>
                        </a:p>
                      </a:txBody>
                      <a:tcPr/>
                    </a:tc>
                    <a:tc>
                      <a:txBody>
                        <a:bodyPr/>
                        <a:lstStyle/>
                        <a:p>
                          <a:pPr algn="ctr"/>
                          <a:r>
                            <a:rPr lang="en-US" sz="1600" dirty="0"/>
                            <a:t>.549</a:t>
                          </a:r>
                        </a:p>
                      </a:txBody>
                      <a:tcPr/>
                    </a:tc>
                    <a:tc>
                      <a:txBody>
                        <a:bodyPr/>
                        <a:lstStyle/>
                        <a:p>
                          <a:pPr algn="ctr"/>
                          <a:r>
                            <a:rPr lang="en-US" sz="1600" dirty="0"/>
                            <a:t>.632</a:t>
                          </a:r>
                        </a:p>
                      </a:txBody>
                      <a:tcPr/>
                    </a:tc>
                    <a:extLst>
                      <a:ext uri="{0D108BD9-81ED-4DB2-BD59-A6C34878D82A}">
                        <a16:rowId xmlns:a16="http://schemas.microsoft.com/office/drawing/2014/main" val="10008"/>
                      </a:ext>
                    </a:extLst>
                  </a:tr>
                  <a:tr h="0">
                    <a:tc>
                      <a:txBody>
                        <a:bodyPr/>
                        <a:lstStyle/>
                        <a:p>
                          <a:pPr algn="ctr"/>
                          <a:r>
                            <a:rPr lang="en-US" sz="1600" dirty="0"/>
                            <a:t>9</a:t>
                          </a:r>
                        </a:p>
                      </a:txBody>
                      <a:tcPr/>
                    </a:tc>
                    <a:tc>
                      <a:txBody>
                        <a:bodyPr/>
                        <a:lstStyle/>
                        <a:p>
                          <a:pPr algn="ctr"/>
                          <a:r>
                            <a:rPr lang="en-US" sz="1600" dirty="0"/>
                            <a:t>.521</a:t>
                          </a:r>
                        </a:p>
                      </a:txBody>
                      <a:tcPr/>
                    </a:tc>
                    <a:tc>
                      <a:txBody>
                        <a:bodyPr/>
                        <a:lstStyle/>
                        <a:p>
                          <a:pPr algn="ctr"/>
                          <a:r>
                            <a:rPr lang="en-US" sz="1600" dirty="0"/>
                            <a:t>.602</a:t>
                          </a:r>
                        </a:p>
                      </a:txBody>
                      <a:tcPr/>
                    </a:tc>
                    <a:extLst>
                      <a:ext uri="{0D108BD9-81ED-4DB2-BD59-A6C34878D82A}">
                        <a16:rowId xmlns:a16="http://schemas.microsoft.com/office/drawing/2014/main" val="10009"/>
                      </a:ext>
                    </a:extLst>
                  </a:tr>
                  <a:tr h="0">
                    <a:tc>
                      <a:txBody>
                        <a:bodyPr/>
                        <a:lstStyle/>
                        <a:p>
                          <a:pPr algn="ctr"/>
                          <a:r>
                            <a:rPr lang="en-US" sz="1600" dirty="0"/>
                            <a:t>10</a:t>
                          </a:r>
                        </a:p>
                      </a:txBody>
                      <a:tcPr/>
                    </a:tc>
                    <a:tc>
                      <a:txBody>
                        <a:bodyPr/>
                        <a:lstStyle/>
                        <a:p>
                          <a:pPr algn="ctr"/>
                          <a:r>
                            <a:rPr lang="en-US" sz="1600" dirty="0"/>
                            <a:t>.497</a:t>
                          </a:r>
                        </a:p>
                      </a:txBody>
                      <a:tcPr/>
                    </a:tc>
                    <a:tc>
                      <a:txBody>
                        <a:bodyPr/>
                        <a:lstStyle/>
                        <a:p>
                          <a:pPr algn="ctr"/>
                          <a:r>
                            <a:rPr lang="en-US" sz="1600" dirty="0"/>
                            <a:t>.576</a:t>
                          </a:r>
                        </a:p>
                      </a:txBody>
                      <a:tcPr/>
                    </a:tc>
                    <a:extLst>
                      <a:ext uri="{0D108BD9-81ED-4DB2-BD59-A6C34878D82A}">
                        <a16:rowId xmlns:a16="http://schemas.microsoft.com/office/drawing/2014/main" val="10010"/>
                      </a:ext>
                    </a:extLst>
                  </a:tr>
                </a:tbl>
              </a:graphicData>
            </a:graphic>
          </p:graphicFrame>
        </mc:Choice>
        <mc:Fallback xmlns="">
          <p:graphicFrame>
            <p:nvGraphicFramePr>
              <p:cNvPr id="10" name="Table 9">
                <a:extLst>
                  <a:ext uri="{FF2B5EF4-FFF2-40B4-BE49-F238E27FC236}">
                    <a16:creationId xmlns:a16="http://schemas.microsoft.com/office/drawing/2014/main" id="{4157D9DA-2E1A-4CCF-AFD4-30AA56E9DAC6}"/>
                  </a:ext>
                </a:extLst>
              </p:cNvPr>
              <p:cNvGraphicFramePr>
                <a:graphicFrameLocks noGrp="1"/>
              </p:cNvGraphicFramePr>
              <p:nvPr>
                <p:extLst>
                  <p:ext uri="{D42A27DB-BD31-4B8C-83A1-F6EECF244321}">
                    <p14:modId xmlns:p14="http://schemas.microsoft.com/office/powerpoint/2010/main" val="765505064"/>
                  </p:ext>
                </p:extLst>
              </p:nvPr>
            </p:nvGraphicFramePr>
            <p:xfrm>
              <a:off x="865613" y="1251865"/>
              <a:ext cx="6743700" cy="417576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822960">
                    <a:tc>
                      <a:txBody>
                        <a:bodyPr/>
                        <a:lstStyle/>
                        <a:p>
                          <a:pPr algn="ctr"/>
                          <a:r>
                            <a:rPr lang="en-US" sz="1600" i="1" dirty="0" err="1"/>
                            <a:t>df</a:t>
                          </a:r>
                          <a:endParaRPr lang="en-US" sz="1600" i="1" dirty="0"/>
                        </a:p>
                      </a:txBody>
                      <a:tcPr/>
                    </a:tc>
                    <a:tc>
                      <a:txBody>
                        <a:bodyPr/>
                        <a:lstStyle/>
                        <a:p>
                          <a:endParaRPr lang="en-US"/>
                        </a:p>
                      </a:txBody>
                      <a:tcPr>
                        <a:blipFill>
                          <a:blip r:embed="rId4"/>
                          <a:stretch>
                            <a:fillRect l="-65375" t="-2222" r="-104116" b="-417037"/>
                          </a:stretch>
                        </a:blipFill>
                      </a:tcPr>
                    </a:tc>
                    <a:tc>
                      <a:txBody>
                        <a:bodyPr/>
                        <a:lstStyle/>
                        <a:p>
                          <a:endParaRPr lang="en-US"/>
                        </a:p>
                      </a:txBody>
                      <a:tcPr>
                        <a:blipFill>
                          <a:blip r:embed="rId4"/>
                          <a:stretch>
                            <a:fillRect l="-160329" t="-2222" r="-939" b="-417037"/>
                          </a:stretch>
                        </a:blipFill>
                      </a:tcPr>
                    </a:tc>
                    <a:extLst>
                      <a:ext uri="{0D108BD9-81ED-4DB2-BD59-A6C34878D82A}">
                        <a16:rowId xmlns:a16="http://schemas.microsoft.com/office/drawing/2014/main" val="10000"/>
                      </a:ext>
                    </a:extLst>
                  </a:tr>
                  <a:tr h="335280">
                    <a:tc>
                      <a:txBody>
                        <a:bodyPr/>
                        <a:lstStyle/>
                        <a:p>
                          <a:pPr algn="ctr"/>
                          <a:r>
                            <a:rPr lang="en-US" sz="1600" dirty="0"/>
                            <a:t>1</a:t>
                          </a:r>
                        </a:p>
                      </a:txBody>
                      <a:tcPr/>
                    </a:tc>
                    <a:tc>
                      <a:txBody>
                        <a:bodyPr/>
                        <a:lstStyle/>
                        <a:p>
                          <a:pPr algn="ctr"/>
                          <a:r>
                            <a:rPr lang="en-US" sz="1600" dirty="0"/>
                            <a:t>.988</a:t>
                          </a:r>
                        </a:p>
                      </a:txBody>
                      <a:tcPr/>
                    </a:tc>
                    <a:tc>
                      <a:txBody>
                        <a:bodyPr/>
                        <a:lstStyle/>
                        <a:p>
                          <a:pPr algn="ctr"/>
                          <a:r>
                            <a:rPr lang="en-US" sz="1600" dirty="0"/>
                            <a:t>.997</a:t>
                          </a:r>
                        </a:p>
                      </a:txBody>
                      <a:tcPr/>
                    </a:tc>
                    <a:extLst>
                      <a:ext uri="{0D108BD9-81ED-4DB2-BD59-A6C34878D82A}">
                        <a16:rowId xmlns:a16="http://schemas.microsoft.com/office/drawing/2014/main" val="10001"/>
                      </a:ext>
                    </a:extLst>
                  </a:tr>
                  <a:tr h="335280">
                    <a:tc>
                      <a:txBody>
                        <a:bodyPr/>
                        <a:lstStyle/>
                        <a:p>
                          <a:pPr algn="ctr"/>
                          <a:r>
                            <a:rPr lang="en-US" sz="1600" dirty="0"/>
                            <a:t>2</a:t>
                          </a:r>
                        </a:p>
                      </a:txBody>
                      <a:tcPr/>
                    </a:tc>
                    <a:tc>
                      <a:txBody>
                        <a:bodyPr/>
                        <a:lstStyle/>
                        <a:p>
                          <a:pPr algn="ctr"/>
                          <a:r>
                            <a:rPr lang="en-US" sz="1600" dirty="0"/>
                            <a:t>.900</a:t>
                          </a:r>
                        </a:p>
                      </a:txBody>
                      <a:tcPr/>
                    </a:tc>
                    <a:tc>
                      <a:txBody>
                        <a:bodyPr/>
                        <a:lstStyle/>
                        <a:p>
                          <a:pPr algn="ctr"/>
                          <a:r>
                            <a:rPr lang="en-US" sz="1600" dirty="0"/>
                            <a:t>.950</a:t>
                          </a:r>
                        </a:p>
                      </a:txBody>
                      <a:tcPr/>
                    </a:tc>
                    <a:extLst>
                      <a:ext uri="{0D108BD9-81ED-4DB2-BD59-A6C34878D82A}">
                        <a16:rowId xmlns:a16="http://schemas.microsoft.com/office/drawing/2014/main" val="10002"/>
                      </a:ext>
                    </a:extLst>
                  </a:tr>
                  <a:tr h="335280">
                    <a:tc>
                      <a:txBody>
                        <a:bodyPr/>
                        <a:lstStyle/>
                        <a:p>
                          <a:pPr algn="ctr"/>
                          <a:r>
                            <a:rPr lang="en-US" sz="1600" dirty="0"/>
                            <a:t>3</a:t>
                          </a:r>
                        </a:p>
                      </a:txBody>
                      <a:tcPr/>
                    </a:tc>
                    <a:tc>
                      <a:txBody>
                        <a:bodyPr/>
                        <a:lstStyle/>
                        <a:p>
                          <a:pPr algn="ctr"/>
                          <a:r>
                            <a:rPr lang="en-US" sz="1600" dirty="0"/>
                            <a:t>.805</a:t>
                          </a:r>
                        </a:p>
                      </a:txBody>
                      <a:tcPr/>
                    </a:tc>
                    <a:tc>
                      <a:txBody>
                        <a:bodyPr/>
                        <a:lstStyle/>
                        <a:p>
                          <a:pPr algn="ctr"/>
                          <a:r>
                            <a:rPr lang="en-US" sz="1600" dirty="0"/>
                            <a:t>.878</a:t>
                          </a:r>
                        </a:p>
                      </a:txBody>
                      <a:tcPr/>
                    </a:tc>
                    <a:extLst>
                      <a:ext uri="{0D108BD9-81ED-4DB2-BD59-A6C34878D82A}">
                        <a16:rowId xmlns:a16="http://schemas.microsoft.com/office/drawing/2014/main" val="10003"/>
                      </a:ext>
                    </a:extLst>
                  </a:tr>
                  <a:tr h="335280">
                    <a:tc>
                      <a:txBody>
                        <a:bodyPr/>
                        <a:lstStyle/>
                        <a:p>
                          <a:pPr algn="ctr"/>
                          <a:r>
                            <a:rPr lang="en-US" sz="1600" dirty="0"/>
                            <a:t>4</a:t>
                          </a:r>
                        </a:p>
                      </a:txBody>
                      <a:tcPr/>
                    </a:tc>
                    <a:tc>
                      <a:txBody>
                        <a:bodyPr/>
                        <a:lstStyle/>
                        <a:p>
                          <a:pPr algn="ctr"/>
                          <a:r>
                            <a:rPr lang="en-US" sz="1600" dirty="0"/>
                            <a:t>.729</a:t>
                          </a:r>
                        </a:p>
                      </a:txBody>
                      <a:tcPr/>
                    </a:tc>
                    <a:tc>
                      <a:txBody>
                        <a:bodyPr/>
                        <a:lstStyle/>
                        <a:p>
                          <a:pPr algn="ctr"/>
                          <a:r>
                            <a:rPr lang="en-US" sz="1600" dirty="0"/>
                            <a:t>.811</a:t>
                          </a:r>
                        </a:p>
                      </a:txBody>
                      <a:tcPr/>
                    </a:tc>
                    <a:extLst>
                      <a:ext uri="{0D108BD9-81ED-4DB2-BD59-A6C34878D82A}">
                        <a16:rowId xmlns:a16="http://schemas.microsoft.com/office/drawing/2014/main" val="10004"/>
                      </a:ext>
                    </a:extLst>
                  </a:tr>
                  <a:tr h="335280">
                    <a:tc>
                      <a:txBody>
                        <a:bodyPr/>
                        <a:lstStyle/>
                        <a:p>
                          <a:pPr algn="ctr"/>
                          <a:r>
                            <a:rPr lang="en-US" sz="1600" dirty="0"/>
                            <a:t>5</a:t>
                          </a:r>
                        </a:p>
                      </a:txBody>
                      <a:tcPr/>
                    </a:tc>
                    <a:tc>
                      <a:txBody>
                        <a:bodyPr/>
                        <a:lstStyle/>
                        <a:p>
                          <a:pPr algn="ctr"/>
                          <a:r>
                            <a:rPr lang="en-US" sz="1600" dirty="0"/>
                            <a:t>.669</a:t>
                          </a:r>
                        </a:p>
                      </a:txBody>
                      <a:tcPr/>
                    </a:tc>
                    <a:tc>
                      <a:txBody>
                        <a:bodyPr/>
                        <a:lstStyle/>
                        <a:p>
                          <a:pPr algn="ctr"/>
                          <a:r>
                            <a:rPr lang="en-US" sz="1600" dirty="0"/>
                            <a:t>.754</a:t>
                          </a:r>
                        </a:p>
                      </a:txBody>
                      <a:tcPr/>
                    </a:tc>
                    <a:extLst>
                      <a:ext uri="{0D108BD9-81ED-4DB2-BD59-A6C34878D82A}">
                        <a16:rowId xmlns:a16="http://schemas.microsoft.com/office/drawing/2014/main" val="10005"/>
                      </a:ext>
                    </a:extLst>
                  </a:tr>
                  <a:tr h="335280">
                    <a:tc>
                      <a:txBody>
                        <a:bodyPr/>
                        <a:lstStyle/>
                        <a:p>
                          <a:pPr algn="ctr"/>
                          <a:r>
                            <a:rPr lang="en-US" sz="1600" dirty="0"/>
                            <a:t>6</a:t>
                          </a:r>
                        </a:p>
                      </a:txBody>
                      <a:tcPr/>
                    </a:tc>
                    <a:tc>
                      <a:txBody>
                        <a:bodyPr/>
                        <a:lstStyle/>
                        <a:p>
                          <a:pPr algn="ctr"/>
                          <a:r>
                            <a:rPr lang="en-US" sz="1600" dirty="0"/>
                            <a:t>.621</a:t>
                          </a:r>
                        </a:p>
                      </a:txBody>
                      <a:tcPr/>
                    </a:tc>
                    <a:tc>
                      <a:txBody>
                        <a:bodyPr/>
                        <a:lstStyle/>
                        <a:p>
                          <a:pPr algn="ctr"/>
                          <a:r>
                            <a:rPr lang="en-US" sz="1600" dirty="0"/>
                            <a:t>.707</a:t>
                          </a:r>
                        </a:p>
                      </a:txBody>
                      <a:tcPr/>
                    </a:tc>
                    <a:extLst>
                      <a:ext uri="{0D108BD9-81ED-4DB2-BD59-A6C34878D82A}">
                        <a16:rowId xmlns:a16="http://schemas.microsoft.com/office/drawing/2014/main" val="10006"/>
                      </a:ext>
                    </a:extLst>
                  </a:tr>
                  <a:tr h="335280">
                    <a:tc>
                      <a:txBody>
                        <a:bodyPr/>
                        <a:lstStyle/>
                        <a:p>
                          <a:pPr algn="ctr"/>
                          <a:r>
                            <a:rPr lang="en-US" sz="1600" dirty="0"/>
                            <a:t>7</a:t>
                          </a:r>
                        </a:p>
                      </a:txBody>
                      <a:tcPr/>
                    </a:tc>
                    <a:tc>
                      <a:txBody>
                        <a:bodyPr/>
                        <a:lstStyle/>
                        <a:p>
                          <a:pPr algn="ctr"/>
                          <a:r>
                            <a:rPr lang="en-US" sz="1600" dirty="0"/>
                            <a:t>.582</a:t>
                          </a:r>
                        </a:p>
                      </a:txBody>
                      <a:tcPr/>
                    </a:tc>
                    <a:tc>
                      <a:txBody>
                        <a:bodyPr/>
                        <a:lstStyle/>
                        <a:p>
                          <a:pPr algn="ctr"/>
                          <a:r>
                            <a:rPr lang="en-US" sz="1600" dirty="0"/>
                            <a:t>.666</a:t>
                          </a:r>
                        </a:p>
                      </a:txBody>
                      <a:tcPr/>
                    </a:tc>
                    <a:extLst>
                      <a:ext uri="{0D108BD9-81ED-4DB2-BD59-A6C34878D82A}">
                        <a16:rowId xmlns:a16="http://schemas.microsoft.com/office/drawing/2014/main" val="10007"/>
                      </a:ext>
                    </a:extLst>
                  </a:tr>
                  <a:tr h="335280">
                    <a:tc>
                      <a:txBody>
                        <a:bodyPr/>
                        <a:lstStyle/>
                        <a:p>
                          <a:pPr algn="ctr"/>
                          <a:r>
                            <a:rPr lang="en-US" sz="1600" dirty="0"/>
                            <a:t>8</a:t>
                          </a:r>
                        </a:p>
                      </a:txBody>
                      <a:tcPr/>
                    </a:tc>
                    <a:tc>
                      <a:txBody>
                        <a:bodyPr/>
                        <a:lstStyle/>
                        <a:p>
                          <a:pPr algn="ctr"/>
                          <a:r>
                            <a:rPr lang="en-US" sz="1600" dirty="0"/>
                            <a:t>.549</a:t>
                          </a:r>
                        </a:p>
                      </a:txBody>
                      <a:tcPr/>
                    </a:tc>
                    <a:tc>
                      <a:txBody>
                        <a:bodyPr/>
                        <a:lstStyle/>
                        <a:p>
                          <a:pPr algn="ctr"/>
                          <a:r>
                            <a:rPr lang="en-US" sz="1600" dirty="0"/>
                            <a:t>.632</a:t>
                          </a:r>
                        </a:p>
                      </a:txBody>
                      <a:tcPr/>
                    </a:tc>
                    <a:extLst>
                      <a:ext uri="{0D108BD9-81ED-4DB2-BD59-A6C34878D82A}">
                        <a16:rowId xmlns:a16="http://schemas.microsoft.com/office/drawing/2014/main" val="10008"/>
                      </a:ext>
                    </a:extLst>
                  </a:tr>
                  <a:tr h="335280">
                    <a:tc>
                      <a:txBody>
                        <a:bodyPr/>
                        <a:lstStyle/>
                        <a:p>
                          <a:pPr algn="ctr"/>
                          <a:r>
                            <a:rPr lang="en-US" sz="1600" dirty="0"/>
                            <a:t>9</a:t>
                          </a:r>
                        </a:p>
                      </a:txBody>
                      <a:tcPr/>
                    </a:tc>
                    <a:tc>
                      <a:txBody>
                        <a:bodyPr/>
                        <a:lstStyle/>
                        <a:p>
                          <a:pPr algn="ctr"/>
                          <a:r>
                            <a:rPr lang="en-US" sz="1600" dirty="0"/>
                            <a:t>.521</a:t>
                          </a:r>
                        </a:p>
                      </a:txBody>
                      <a:tcPr/>
                    </a:tc>
                    <a:tc>
                      <a:txBody>
                        <a:bodyPr/>
                        <a:lstStyle/>
                        <a:p>
                          <a:pPr algn="ctr"/>
                          <a:r>
                            <a:rPr lang="en-US" sz="1600" dirty="0"/>
                            <a:t>.602</a:t>
                          </a:r>
                        </a:p>
                      </a:txBody>
                      <a:tcPr/>
                    </a:tc>
                    <a:extLst>
                      <a:ext uri="{0D108BD9-81ED-4DB2-BD59-A6C34878D82A}">
                        <a16:rowId xmlns:a16="http://schemas.microsoft.com/office/drawing/2014/main" val="10009"/>
                      </a:ext>
                    </a:extLst>
                  </a:tr>
                  <a:tr h="335280">
                    <a:tc>
                      <a:txBody>
                        <a:bodyPr/>
                        <a:lstStyle/>
                        <a:p>
                          <a:pPr algn="ctr"/>
                          <a:r>
                            <a:rPr lang="en-US" sz="1600" dirty="0"/>
                            <a:t>10</a:t>
                          </a:r>
                        </a:p>
                      </a:txBody>
                      <a:tcPr/>
                    </a:tc>
                    <a:tc>
                      <a:txBody>
                        <a:bodyPr/>
                        <a:lstStyle/>
                        <a:p>
                          <a:pPr algn="ctr"/>
                          <a:r>
                            <a:rPr lang="en-US" sz="1600" dirty="0"/>
                            <a:t>.497</a:t>
                          </a:r>
                        </a:p>
                      </a:txBody>
                      <a:tcPr/>
                    </a:tc>
                    <a:tc>
                      <a:txBody>
                        <a:bodyPr/>
                        <a:lstStyle/>
                        <a:p>
                          <a:pPr algn="ctr"/>
                          <a:r>
                            <a:rPr lang="en-US" sz="1600" dirty="0"/>
                            <a:t>.576</a:t>
                          </a:r>
                        </a:p>
                      </a:txBody>
                      <a:tcPr/>
                    </a:tc>
                    <a:extLst>
                      <a:ext uri="{0D108BD9-81ED-4DB2-BD59-A6C34878D82A}">
                        <a16:rowId xmlns:a16="http://schemas.microsoft.com/office/drawing/2014/main" val="10010"/>
                      </a:ext>
                    </a:extLst>
                  </a:tr>
                </a:tbl>
              </a:graphicData>
            </a:graphic>
          </p:graphicFrame>
        </mc:Fallback>
      </mc:AlternateContent>
    </p:spTree>
    <p:extLst>
      <p:ext uri="{BB962C8B-B14F-4D97-AF65-F5344CB8AC3E}">
        <p14:creationId xmlns:p14="http://schemas.microsoft.com/office/powerpoint/2010/main" val="143375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4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Text Placeholder 2">
            <a:extLst>
              <a:ext uri="{FF2B5EF4-FFF2-40B4-BE49-F238E27FC236}">
                <a16:creationId xmlns:a16="http://schemas.microsoft.com/office/drawing/2014/main" id="{8023C48B-63FC-43E0-990A-6AABCC6997DE}"/>
              </a:ext>
            </a:extLst>
          </p:cNvPr>
          <p:cNvSpPr>
            <a:spLocks noGrp="1"/>
          </p:cNvSpPr>
          <p:nvPr>
            <p:ph idx="1"/>
          </p:nvPr>
        </p:nvSpPr>
        <p:spPr>
          <a:xfrm>
            <a:off x="565229" y="994444"/>
            <a:ext cx="8229600" cy="4525963"/>
          </a:xfrm>
        </p:spPr>
        <p:txBody>
          <a:bodyPr>
            <a:normAutofit/>
          </a:bodyPr>
          <a:lstStyle/>
          <a:p>
            <a:pPr>
              <a:spcBef>
                <a:spcPts val="0"/>
              </a:spcBef>
            </a:pPr>
            <a:r>
              <a:rPr lang="en-US" dirty="0"/>
              <a:t>Degrees of Freedom </a:t>
            </a:r>
            <a:r>
              <a:rPr lang="en-US" b="0" dirty="0">
                <a:latin typeface="Times New Roman" pitchFamily="18" charset="0"/>
                <a:cs typeface="Times New Roman" pitchFamily="18" charset="0"/>
              </a:rPr>
              <a:t>(</a:t>
            </a:r>
            <a:r>
              <a:rPr lang="en-US" b="0" i="1" dirty="0" err="1">
                <a:latin typeface="Times New Roman" pitchFamily="18" charset="0"/>
                <a:cs typeface="Times New Roman" pitchFamily="18" charset="0"/>
              </a:rPr>
              <a:t>df</a:t>
            </a:r>
            <a:r>
              <a:rPr lang="en-US" b="0" i="1" dirty="0">
                <a:latin typeface="Times New Roman" pitchFamily="18" charset="0"/>
                <a:cs typeface="Times New Roman" pitchFamily="18" charset="0"/>
              </a:rPr>
              <a:t> </a:t>
            </a:r>
            <a:r>
              <a:rPr lang="en-US" b="0" dirty="0">
                <a:latin typeface="Times New Roman" pitchFamily="18" charset="0"/>
                <a:cs typeface="Times New Roman" pitchFamily="18" charset="0"/>
              </a:rPr>
              <a:t>)</a:t>
            </a:r>
            <a:endParaRPr lang="en-US" dirty="0"/>
          </a:p>
          <a:p>
            <a:pPr lvl="1">
              <a:spcBef>
                <a:spcPts val="0"/>
              </a:spcBef>
            </a:pPr>
            <a:r>
              <a:rPr lang="en-US" dirty="0"/>
              <a:t>Calculate </a:t>
            </a:r>
            <a:r>
              <a:rPr lang="en-US" i="1" dirty="0" err="1">
                <a:latin typeface="Times New Roman" pitchFamily="18" charset="0"/>
                <a:cs typeface="Times New Roman" pitchFamily="18" charset="0"/>
              </a:rPr>
              <a:t>df</a:t>
            </a:r>
            <a:r>
              <a:rPr lang="en-US" dirty="0"/>
              <a:t> ; Dr. Paik determines </a:t>
            </a:r>
            <a:r>
              <a:rPr lang="en-US" i="1" dirty="0" err="1">
                <a:latin typeface="Times New Roman" pitchFamily="18" charset="0"/>
                <a:cs typeface="Times New Roman" pitchFamily="18" charset="0"/>
              </a:rPr>
              <a:t>df</a:t>
            </a:r>
            <a:r>
              <a:rPr lang="en-US" dirty="0">
                <a:latin typeface="Times New Roman" pitchFamily="18" charset="0"/>
                <a:cs typeface="Times New Roman" pitchFamily="18" charset="0"/>
              </a:rPr>
              <a:t>  = 6</a:t>
            </a:r>
          </a:p>
          <a:p>
            <a:pPr>
              <a:spcBef>
                <a:spcPts val="0"/>
              </a:spcBef>
            </a:pPr>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9D7CFDA-93A7-4D75-9539-1EC863D30D39}"/>
                  </a:ext>
                </a:extLst>
              </p:cNvPr>
              <p:cNvSpPr/>
              <p:nvPr/>
            </p:nvSpPr>
            <p:spPr>
              <a:xfrm>
                <a:off x="489030" y="2472407"/>
                <a:ext cx="8381999" cy="1676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r>
                        <a:rPr lang="en-US" sz="1800" b="0" i="1" smtClean="0">
                          <a:latin typeface="Cambria Math" charset="0"/>
                        </a:rPr>
                        <m:t>𝑑𝑓</m:t>
                      </m:r>
                      <m:r>
                        <a:rPr lang="en-US" sz="1800" b="0" i="1" smtClean="0">
                          <a:latin typeface="Cambria Math" charset="0"/>
                        </a:rPr>
                        <m:t>=</m:t>
                      </m:r>
                      <m:r>
                        <a:rPr lang="en-US" sz="1800" b="0" i="1" smtClean="0">
                          <a:latin typeface="Cambria Math" charset="0"/>
                        </a:rPr>
                        <m:t>𝑁</m:t>
                      </m:r>
                      <m:r>
                        <a:rPr lang="en-US" sz="1800" b="0" i="1" smtClean="0">
                          <a:latin typeface="Cambria Math" charset="0"/>
                        </a:rPr>
                        <m:t>−2</m:t>
                      </m:r>
                    </m:oMath>
                    <m:oMath xmlns:m="http://schemas.openxmlformats.org/officeDocument/2006/math">
                      <m:r>
                        <m:rPr>
                          <m:sty m:val="p"/>
                        </m:rPr>
                        <a:rPr lang="en-US" sz="1800" b="0" i="0" smtClean="0">
                          <a:latin typeface="Cambria Math" charset="0"/>
                        </a:rPr>
                        <m:t>where</m:t>
                      </m:r>
                      <m:r>
                        <a:rPr lang="en-US" sz="1800" b="0" i="0" smtClean="0">
                          <a:latin typeface="Cambria Math" charset="0"/>
                        </a:rPr>
                        <m:t> </m:t>
                      </m:r>
                      <m:r>
                        <a:rPr lang="en-US" sz="1800" b="0" i="1" smtClean="0">
                          <a:latin typeface="Cambria Math" charset="0"/>
                        </a:rPr>
                        <m:t>𝑑𝑓</m:t>
                      </m:r>
                      <m:r>
                        <a:rPr lang="en-US" sz="1800" b="0" i="1" smtClean="0">
                          <a:latin typeface="Cambria Math" charset="0"/>
                        </a:rPr>
                        <m:t>=</m:t>
                      </m:r>
                      <m:r>
                        <m:rPr>
                          <m:sty m:val="p"/>
                        </m:rPr>
                        <a:rPr lang="en-US" sz="1800" b="0" i="0" smtClean="0">
                          <a:latin typeface="Cambria Math" charset="0"/>
                        </a:rPr>
                        <m:t>degrees</m:t>
                      </m:r>
                      <m:r>
                        <a:rPr lang="en-US" sz="1800" b="0" i="0" smtClean="0">
                          <a:latin typeface="Cambria Math" charset="0"/>
                        </a:rPr>
                        <m:t> </m:t>
                      </m:r>
                      <m:r>
                        <m:rPr>
                          <m:sty m:val="p"/>
                        </m:rPr>
                        <a:rPr lang="en-US" sz="1800" b="0" i="0" smtClean="0">
                          <a:latin typeface="Cambria Math" charset="0"/>
                        </a:rPr>
                        <m:t>of</m:t>
                      </m:r>
                      <m:r>
                        <a:rPr lang="en-US" sz="1800" b="0" i="0" smtClean="0">
                          <a:latin typeface="Cambria Math" charset="0"/>
                        </a:rPr>
                        <m:t> </m:t>
                      </m:r>
                      <m:r>
                        <m:rPr>
                          <m:sty m:val="p"/>
                        </m:rPr>
                        <a:rPr lang="en-US" sz="1800" b="0" i="0" smtClean="0">
                          <a:latin typeface="Cambria Math" charset="0"/>
                        </a:rPr>
                        <m:t>freedom</m:t>
                      </m:r>
                    </m:oMath>
                    <m:oMath xmlns:m="http://schemas.openxmlformats.org/officeDocument/2006/math">
                      <m:r>
                        <a:rPr lang="en-US" sz="1800" b="0" i="1" smtClean="0">
                          <a:latin typeface="Cambria Math" charset="0"/>
                          <a:ea typeface="Cambria Math" charset="0"/>
                          <a:cs typeface="Cambria Math" charset="0"/>
                        </a:rPr>
                        <m:t>𝑁</m:t>
                      </m:r>
                      <m:r>
                        <a:rPr lang="en-US" sz="1800" b="0" i="1" smtClean="0">
                          <a:latin typeface="Cambria Math" charset="0"/>
                          <a:ea typeface="Cambria Math" charset="0"/>
                          <a:cs typeface="Cambria Math" charset="0"/>
                        </a:rPr>
                        <m:t>=</m:t>
                      </m:r>
                      <m:r>
                        <m:rPr>
                          <m:sty m:val="p"/>
                        </m:rPr>
                        <a:rPr lang="en-US" sz="1800" b="0" i="0" smtClean="0">
                          <a:latin typeface="Cambria Math" charset="0"/>
                          <a:ea typeface="Cambria Math" charset="0"/>
                          <a:cs typeface="Cambria Math" charset="0"/>
                        </a:rPr>
                        <m:t>number</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of</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cases</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in</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the</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sample</m:t>
                      </m:r>
                    </m:oMath>
                  </m:oMathPara>
                </a14:m>
                <a:br>
                  <a:rPr lang="en-US" sz="1800" dirty="0"/>
                </a:br>
                <a:endParaRPr lang="en-US" sz="1800" dirty="0"/>
              </a:p>
            </p:txBody>
          </p:sp>
        </mc:Choice>
        <mc:Fallback xmlns="">
          <p:sp>
            <p:nvSpPr>
              <p:cNvPr id="7" name="Rectangle 6">
                <a:extLst>
                  <a:ext uri="{FF2B5EF4-FFF2-40B4-BE49-F238E27FC236}">
                    <a16:creationId xmlns:a16="http://schemas.microsoft.com/office/drawing/2014/main" id="{59D7CFDA-93A7-4D75-9539-1EC863D30D39}"/>
                  </a:ext>
                </a:extLst>
              </p:cNvPr>
              <p:cNvSpPr>
                <a:spLocks noRot="1" noChangeAspect="1" noMove="1" noResize="1" noEditPoints="1" noAdjustHandles="1" noChangeArrowheads="1" noChangeShapeType="1" noTextEdit="1"/>
              </p:cNvSpPr>
              <p:nvPr/>
            </p:nvSpPr>
            <p:spPr>
              <a:xfrm>
                <a:off x="489030" y="2472407"/>
                <a:ext cx="8381999" cy="1676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20D9F3-C5EF-462C-99B4-AECD7100C49F}"/>
                  </a:ext>
                </a:extLst>
              </p:cNvPr>
              <p:cNvSpPr txBox="1"/>
              <p:nvPr/>
            </p:nvSpPr>
            <p:spPr>
              <a:xfrm>
                <a:off x="2012795" y="4426441"/>
                <a:ext cx="35814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𝑑𝑓</m:t>
                      </m:r>
                      <m:r>
                        <a:rPr lang="en-US" i="1" smtClean="0">
                          <a:latin typeface="Cambria Math" charset="0"/>
                        </a:rPr>
                        <m:t>=</m:t>
                      </m:r>
                      <m:r>
                        <a:rPr lang="en-US" i="1" smtClean="0">
                          <a:latin typeface="Cambria Math" charset="0"/>
                        </a:rPr>
                        <m:t>𝑁</m:t>
                      </m:r>
                      <m:r>
                        <a:rPr lang="en-US" i="1" smtClean="0">
                          <a:latin typeface="Cambria Math" charset="0"/>
                        </a:rPr>
                        <m:t>−2</m:t>
                      </m:r>
                    </m:oMath>
                    <m:oMath xmlns:m="http://schemas.openxmlformats.org/officeDocument/2006/math">
                      <m:r>
                        <a:rPr lang="en-US" b="0" i="1" smtClean="0">
                          <a:latin typeface="Cambria Math" charset="0"/>
                        </a:rPr>
                        <m:t>=8−2</m:t>
                      </m:r>
                    </m:oMath>
                    <m:oMath xmlns:m="http://schemas.openxmlformats.org/officeDocument/2006/math">
                      <m:r>
                        <a:rPr lang="en-US" b="0" i="1" smtClean="0">
                          <a:latin typeface="Cambria Math" charset="0"/>
                        </a:rPr>
                        <m:t>=6</m:t>
                      </m:r>
                    </m:oMath>
                  </m:oMathPara>
                </a14:m>
                <a:endParaRPr lang="en-US" dirty="0"/>
              </a:p>
            </p:txBody>
          </p:sp>
        </mc:Choice>
        <mc:Fallback xmlns="">
          <p:sp>
            <p:nvSpPr>
              <p:cNvPr id="8" name="TextBox 7">
                <a:extLst>
                  <a:ext uri="{FF2B5EF4-FFF2-40B4-BE49-F238E27FC236}">
                    <a16:creationId xmlns:a16="http://schemas.microsoft.com/office/drawing/2014/main" id="{4320D9F3-C5EF-462C-99B4-AECD7100C49F}"/>
                  </a:ext>
                </a:extLst>
              </p:cNvPr>
              <p:cNvSpPr txBox="1">
                <a:spLocks noRot="1" noChangeAspect="1" noMove="1" noResize="1" noEditPoints="1" noAdjustHandles="1" noChangeArrowheads="1" noChangeShapeType="1" noTextEdit="1"/>
              </p:cNvSpPr>
              <p:nvPr/>
            </p:nvSpPr>
            <p:spPr>
              <a:xfrm>
                <a:off x="2012795" y="4426441"/>
                <a:ext cx="3581400" cy="120032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72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775202" cy="502602"/>
          </a:xfrm>
        </p:spPr>
        <p:txBody>
          <a:bodyPr>
            <a:normAutofit fontScale="90000"/>
          </a:bodyPr>
          <a:lstStyle/>
          <a:p>
            <a:r>
              <a:rPr lang="en-US" sz="4000" dirty="0"/>
              <a:t>Defining Pearson </a:t>
            </a:r>
            <a:r>
              <a:rPr lang="en-US" sz="4000" i="1" dirty="0"/>
              <a:t>r</a:t>
            </a:r>
            <a:r>
              <a:rPr lang="en-US" sz="4000" dirty="0"/>
              <a:t> and Relationship</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D0432F54-950B-4E52-8042-B62DC9F83992}"/>
              </a:ext>
            </a:extLst>
          </p:cNvPr>
          <p:cNvSpPr>
            <a:spLocks noGrp="1"/>
          </p:cNvSpPr>
          <p:nvPr>
            <p:ph idx="1"/>
          </p:nvPr>
        </p:nvSpPr>
        <p:spPr>
          <a:xfrm>
            <a:off x="457200" y="1006311"/>
            <a:ext cx="8229600" cy="4525963"/>
          </a:xfrm>
        </p:spPr>
        <p:txBody>
          <a:bodyPr/>
          <a:lstStyle/>
          <a:p>
            <a:pPr>
              <a:spcBef>
                <a:spcPts val="0"/>
              </a:spcBef>
            </a:pPr>
            <a:r>
              <a:rPr lang="en-US" dirty="0"/>
              <a:t>Pearson Correlation Coefficient </a:t>
            </a:r>
          </a:p>
          <a:p>
            <a:pPr lvl="1">
              <a:spcBef>
                <a:spcPts val="0"/>
              </a:spcBef>
            </a:pPr>
            <a:r>
              <a:rPr lang="en-US" dirty="0"/>
              <a:t>Statistical test that measures the degree of linear relationship between two interval/ratio-level variables</a:t>
            </a:r>
          </a:p>
          <a:p>
            <a:pPr lvl="1">
              <a:spcBef>
                <a:spcPts val="0"/>
              </a:spcBef>
            </a:pPr>
            <a:r>
              <a:rPr lang="en-US" dirty="0"/>
              <a:t>If two variables are related, they are said to be correlated</a:t>
            </a:r>
          </a:p>
          <a:p>
            <a:pPr>
              <a:spcBef>
                <a:spcPts val="0"/>
              </a:spcBef>
            </a:pPr>
            <a:r>
              <a:rPr lang="en-US" dirty="0"/>
              <a:t>Example</a:t>
            </a:r>
          </a:p>
          <a:p>
            <a:pPr lvl="1">
              <a:spcBef>
                <a:spcPts val="0"/>
              </a:spcBef>
            </a:pPr>
            <a:r>
              <a:rPr lang="en-US" dirty="0"/>
              <a:t>Alcohol consumption and blood alcohol level</a:t>
            </a:r>
          </a:p>
          <a:p>
            <a:pPr lvl="1">
              <a:spcBef>
                <a:spcPts val="0"/>
              </a:spcBef>
            </a:pPr>
            <a:r>
              <a:rPr lang="en-US" dirty="0"/>
              <a:t>See Table 13.1</a:t>
            </a:r>
          </a:p>
        </p:txBody>
      </p:sp>
      <p:pic>
        <p:nvPicPr>
          <p:cNvPr id="9" name="Picture 8" descr="A screenshot of a cell phone&#10;&#10;Description automatically generated">
            <a:extLst>
              <a:ext uri="{FF2B5EF4-FFF2-40B4-BE49-F238E27FC236}">
                <a16:creationId xmlns:a16="http://schemas.microsoft.com/office/drawing/2014/main" id="{EF1CB24B-7A3F-495F-BE59-8DC0EB8CFCC4}"/>
              </a:ext>
            </a:extLst>
          </p:cNvPr>
          <p:cNvPicPr>
            <a:picLocks noChangeAspect="1"/>
          </p:cNvPicPr>
          <p:nvPr/>
        </p:nvPicPr>
        <p:blipFill>
          <a:blip r:embed="rId4"/>
          <a:stretch>
            <a:fillRect/>
          </a:stretch>
        </p:blipFill>
        <p:spPr>
          <a:xfrm>
            <a:off x="325755" y="125103"/>
            <a:ext cx="8492490" cy="5378577"/>
          </a:xfrm>
          <a:prstGeom prst="rect">
            <a:avLst/>
          </a:prstGeom>
        </p:spPr>
      </p:pic>
    </p:spTree>
    <p:extLst>
      <p:ext uri="{BB962C8B-B14F-4D97-AF65-F5344CB8AC3E}">
        <p14:creationId xmlns:p14="http://schemas.microsoft.com/office/powerpoint/2010/main" val="323227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4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2CAD082A-93D6-4AC7-BD0C-F3FC6F4BFEB8}"/>
              </a:ext>
            </a:extLst>
          </p:cNvPr>
          <p:cNvSpPr>
            <a:spLocks noGrp="1"/>
          </p:cNvSpPr>
          <p:nvPr>
            <p:ph idx="1"/>
          </p:nvPr>
        </p:nvSpPr>
        <p:spPr>
          <a:xfrm>
            <a:off x="457200" y="975733"/>
            <a:ext cx="8229600" cy="4525963"/>
          </a:xfrm>
        </p:spPr>
        <p:txBody>
          <a:bodyPr/>
          <a:lstStyle/>
          <a:p>
            <a:r>
              <a:rPr lang="en-US" sz="2400" b="1" dirty="0"/>
              <a:t>STEP 4:</a:t>
            </a:r>
            <a:r>
              <a:rPr lang="en-US" sz="2400" dirty="0"/>
              <a:t> Set the Decision Rule </a:t>
            </a:r>
            <a:r>
              <a:rPr lang="en-US" sz="2400" i="1" dirty="0"/>
              <a:t>(continued)</a:t>
            </a:r>
          </a:p>
          <a:p>
            <a:pPr marL="571500" lvl="1">
              <a:spcBef>
                <a:spcPts val="0"/>
              </a:spcBef>
              <a:spcAft>
                <a:spcPts val="600"/>
              </a:spcAft>
            </a:pPr>
            <a:r>
              <a:rPr lang="en-US" sz="2200" dirty="0">
                <a:latin typeface="Times New Roman" pitchFamily="18" charset="0"/>
                <a:cs typeface="Times New Roman" pitchFamily="18" charset="0"/>
              </a:rPr>
              <a:t>Two-tailed, alpha level, </a:t>
            </a:r>
            <a:r>
              <a:rPr lang="el-GR" sz="2200" dirty="0">
                <a:latin typeface="Times New Roman" pitchFamily="18" charset="0"/>
                <a:cs typeface="Times New Roman" pitchFamily="18" charset="0"/>
              </a:rPr>
              <a:t>α</a:t>
            </a:r>
            <a:r>
              <a:rPr lang="en-US" sz="2200" dirty="0">
                <a:latin typeface="Times New Roman" pitchFamily="18" charset="0"/>
                <a:cs typeface="Times New Roman" pitchFamily="18" charset="0"/>
              </a:rPr>
              <a:t> = .05,  </a:t>
            </a:r>
            <a:r>
              <a:rPr lang="en-US" sz="2200" i="1" dirty="0" err="1">
                <a:latin typeface="Times New Roman" pitchFamily="18" charset="0"/>
                <a:cs typeface="Times New Roman" pitchFamily="18" charset="0"/>
              </a:rPr>
              <a:t>df</a:t>
            </a:r>
            <a:r>
              <a:rPr lang="en-US" sz="2200" dirty="0">
                <a:latin typeface="Times New Roman" pitchFamily="18" charset="0"/>
                <a:cs typeface="Times New Roman" pitchFamily="18" charset="0"/>
              </a:rPr>
              <a:t> = 6, </a:t>
            </a:r>
            <a:r>
              <a:rPr lang="en-US" sz="2200" i="1" dirty="0" err="1">
                <a:latin typeface="Times New Roman" pitchFamily="18" charset="0"/>
                <a:cs typeface="Times New Roman" pitchFamily="18" charset="0"/>
              </a:rPr>
              <a:t>r</a:t>
            </a:r>
            <a:r>
              <a:rPr lang="en-US" sz="2200" i="1" baseline="-25000" dirty="0" err="1">
                <a:latin typeface="Times New Roman" pitchFamily="18" charset="0"/>
                <a:cs typeface="Times New Roman" pitchFamily="18" charset="0"/>
              </a:rPr>
              <a:t>cv</a:t>
            </a:r>
            <a:r>
              <a:rPr lang="en-US" sz="2200" i="1" baseline="-25000" dirty="0">
                <a:latin typeface="Times New Roman" pitchFamily="18" charset="0"/>
                <a:cs typeface="Times New Roman" pitchFamily="18" charset="0"/>
              </a:rPr>
              <a:t>  </a:t>
            </a:r>
            <a:r>
              <a:rPr lang="en-US" sz="2200" dirty="0">
                <a:latin typeface="Times New Roman" pitchFamily="18" charset="0"/>
                <a:cs typeface="Times New Roman" pitchFamily="18" charset="0"/>
              </a:rPr>
              <a:t>= ±.707</a:t>
            </a:r>
          </a:p>
          <a:p>
            <a:pPr marL="571500" lvl="1">
              <a:spcAft>
                <a:spcPts val="600"/>
              </a:spcAft>
            </a:pPr>
            <a:r>
              <a:rPr lang="en-US" sz="2200" dirty="0">
                <a:latin typeface="Times New Roman" pitchFamily="18" charset="0"/>
                <a:cs typeface="Times New Roman" pitchFamily="18" charset="0"/>
              </a:rPr>
              <a:t>If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 </a:t>
            </a:r>
            <a:r>
              <a:rPr lang="en-US" sz="2400" dirty="0">
                <a:latin typeface="Arial" panose="020B0604020202020204" pitchFamily="34" charset="0"/>
                <a:ea typeface="Arial" charset="0"/>
                <a:cs typeface="Arial" panose="020B0604020202020204" pitchFamily="34" charset="0"/>
              </a:rPr>
              <a:t>−</a:t>
            </a:r>
            <a:r>
              <a:rPr lang="en-US" sz="2200" dirty="0">
                <a:latin typeface="Times New Roman" pitchFamily="18" charset="0"/>
                <a:cs typeface="Times New Roman" pitchFamily="18" charset="0"/>
              </a:rPr>
              <a:t>.707 or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 .707, reject </a:t>
            </a:r>
            <a:r>
              <a:rPr lang="en-US" sz="2200" i="1" dirty="0">
                <a:latin typeface="Times New Roman" pitchFamily="18" charset="0"/>
                <a:cs typeface="Times New Roman" pitchFamily="18" charset="0"/>
              </a:rPr>
              <a:t>H</a:t>
            </a:r>
            <a:r>
              <a:rPr lang="en-US" sz="2200" baseline="-25000" dirty="0">
                <a:latin typeface="Times New Roman" pitchFamily="18" charset="0"/>
                <a:cs typeface="Times New Roman" pitchFamily="18" charset="0"/>
              </a:rPr>
              <a:t>0</a:t>
            </a:r>
            <a:endParaRPr lang="en-US" sz="2200" dirty="0">
              <a:latin typeface="Times New Roman" pitchFamily="18" charset="0"/>
              <a:cs typeface="Times New Roman" pitchFamily="18" charset="0"/>
            </a:endParaRPr>
          </a:p>
          <a:p>
            <a:pPr marL="571500" lvl="1">
              <a:spcAft>
                <a:spcPts val="600"/>
              </a:spcAft>
            </a:pPr>
            <a:r>
              <a:rPr lang="en-US" sz="2200" dirty="0">
                <a:latin typeface="Times New Roman" pitchFamily="18" charset="0"/>
                <a:cs typeface="Times New Roman" pitchFamily="18" charset="0"/>
              </a:rPr>
              <a:t>If </a:t>
            </a:r>
            <a:r>
              <a:rPr lang="en-US" sz="2400" dirty="0">
                <a:latin typeface="Arial" panose="020B0604020202020204" pitchFamily="34" charset="0"/>
                <a:ea typeface="Arial" charset="0"/>
                <a:cs typeface="Arial" panose="020B0604020202020204" pitchFamily="34" charset="0"/>
              </a:rPr>
              <a:t>−</a:t>
            </a:r>
            <a:r>
              <a:rPr lang="en-US" sz="2200" dirty="0">
                <a:latin typeface="Times New Roman" pitchFamily="18" charset="0"/>
                <a:cs typeface="Times New Roman" pitchFamily="18" charset="0"/>
              </a:rPr>
              <a:t>.707 &lt; </a:t>
            </a:r>
            <a:r>
              <a:rPr lang="en-US" sz="2200" i="1" dirty="0">
                <a:latin typeface="Times New Roman" pitchFamily="18" charset="0"/>
                <a:cs typeface="Times New Roman" pitchFamily="18" charset="0"/>
              </a:rPr>
              <a:t>r</a:t>
            </a:r>
            <a:r>
              <a:rPr lang="en-US" sz="2200" dirty="0">
                <a:latin typeface="Times New Roman" pitchFamily="18" charset="0"/>
                <a:cs typeface="Times New Roman" pitchFamily="18" charset="0"/>
              </a:rPr>
              <a:t> &lt; .707, fail to reject </a:t>
            </a:r>
            <a:r>
              <a:rPr lang="en-US" sz="2200" i="1" dirty="0">
                <a:latin typeface="Times New Roman" pitchFamily="18" charset="0"/>
                <a:cs typeface="Times New Roman" pitchFamily="18" charset="0"/>
              </a:rPr>
              <a:t>H</a:t>
            </a:r>
            <a:r>
              <a:rPr lang="en-US" sz="2200" baseline="-25000" dirty="0">
                <a:latin typeface="Times New Roman" pitchFamily="18" charset="0"/>
                <a:cs typeface="Times New Roman" pitchFamily="18" charset="0"/>
              </a:rPr>
              <a:t>0</a:t>
            </a:r>
            <a:endParaRPr lang="en-US" dirty="0">
              <a:latin typeface="Times New Roman" pitchFamily="18" charset="0"/>
              <a:cs typeface="Times New Roman" pitchFamily="18" charset="0"/>
            </a:endParaRPr>
          </a:p>
          <a:p>
            <a:pPr lvl="1"/>
            <a:endParaRPr lang="en-US" dirty="0"/>
          </a:p>
          <a:p>
            <a:endParaRPr lang="en-US" dirty="0"/>
          </a:p>
        </p:txBody>
      </p:sp>
      <p:pic>
        <p:nvPicPr>
          <p:cNvPr id="12" name="Picture 11" descr="The figure is an example of a distribution curve for the data in the privious slides. Rare Zones for the Sampling Distribution of r for Dr. Paik’s Marital Satisfaction Study The critical value of r is +707. &#10;If the observed value of r falls in the common zone of the sampling distribution, one will fail to reject the null hypothesis. &#10;If r falls on either of the lines or in either rare zone, reject the null hypothesis.&#10;" title="Figure 13.17">
            <a:extLst>
              <a:ext uri="{FF2B5EF4-FFF2-40B4-BE49-F238E27FC236}">
                <a16:creationId xmlns:a16="http://schemas.microsoft.com/office/drawing/2014/main" id="{2DF67E22-606C-40E4-B892-E3EFAF9CA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1" y="2827366"/>
            <a:ext cx="3817433" cy="2366809"/>
          </a:xfrm>
          <a:prstGeom prst="rect">
            <a:avLst/>
          </a:prstGeom>
        </p:spPr>
      </p:pic>
      <p:sp>
        <p:nvSpPr>
          <p:cNvPr id="13" name="TextBox 12">
            <a:extLst>
              <a:ext uri="{FF2B5EF4-FFF2-40B4-BE49-F238E27FC236}">
                <a16:creationId xmlns:a16="http://schemas.microsoft.com/office/drawing/2014/main" id="{CDF8E0E0-DABB-48B2-AC90-8AAFC43A4E92}"/>
              </a:ext>
            </a:extLst>
          </p:cNvPr>
          <p:cNvSpPr txBox="1"/>
          <p:nvPr/>
        </p:nvSpPr>
        <p:spPr>
          <a:xfrm>
            <a:off x="754564" y="5200616"/>
            <a:ext cx="9220200" cy="307777"/>
          </a:xfrm>
          <a:prstGeom prst="rect">
            <a:avLst/>
          </a:prstGeom>
          <a:noFill/>
        </p:spPr>
        <p:txBody>
          <a:bodyPr wrap="square" rtlCol="0">
            <a:spAutoFit/>
          </a:bodyPr>
          <a:lstStyle/>
          <a:p>
            <a:r>
              <a:rPr lang="en-US" sz="1400" dirty="0">
                <a:solidFill>
                  <a:srgbClr val="000000"/>
                </a:solidFill>
              </a:rPr>
              <a:t>Common Zone and Rare Zones for the Sampling Distribution of </a:t>
            </a:r>
            <a:r>
              <a:rPr lang="en-US" sz="1400" i="1" dirty="0">
                <a:solidFill>
                  <a:srgbClr val="000000"/>
                </a:solidFill>
              </a:rPr>
              <a:t>r </a:t>
            </a:r>
            <a:r>
              <a:rPr lang="en-US" sz="1400" dirty="0">
                <a:solidFill>
                  <a:srgbClr val="000000"/>
                </a:solidFill>
              </a:rPr>
              <a:t>for Dr. Paik’s Marital Satisfaction Study</a:t>
            </a:r>
          </a:p>
        </p:txBody>
      </p:sp>
    </p:spTree>
    <p:extLst>
      <p:ext uri="{BB962C8B-B14F-4D97-AF65-F5344CB8AC3E}">
        <p14:creationId xmlns:p14="http://schemas.microsoft.com/office/powerpoint/2010/main" val="393660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40305" cy="502602"/>
          </a:xfrm>
        </p:spPr>
        <p:txBody>
          <a:bodyPr>
            <a:normAutofit fontScale="90000"/>
          </a:bodyPr>
          <a:lstStyle/>
          <a:p>
            <a:r>
              <a:rPr lang="en-US" sz="4000" dirty="0"/>
              <a:t>Marital Satisfaction Study: Step 5</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B80622C1-F580-4E22-9D2C-08BEF55B4C93}"/>
              </a:ext>
            </a:extLst>
          </p:cNvPr>
          <p:cNvSpPr>
            <a:spLocks noGrp="1"/>
          </p:cNvSpPr>
          <p:nvPr>
            <p:ph idx="1"/>
          </p:nvPr>
        </p:nvSpPr>
        <p:spPr>
          <a:xfrm>
            <a:off x="457200" y="975733"/>
            <a:ext cx="8229600" cy="990599"/>
          </a:xfrm>
        </p:spPr>
        <p:txBody>
          <a:bodyPr>
            <a:normAutofit fontScale="62500" lnSpcReduction="20000"/>
          </a:bodyPr>
          <a:lstStyle/>
          <a:p>
            <a:pPr>
              <a:lnSpc>
                <a:spcPct val="120000"/>
              </a:lnSpc>
              <a:spcBef>
                <a:spcPts val="0"/>
              </a:spcBef>
            </a:pPr>
            <a:r>
              <a:rPr lang="en-US" b="1" dirty="0"/>
              <a:t>STEP 5:</a:t>
            </a:r>
            <a:r>
              <a:rPr lang="en-US" dirty="0"/>
              <a:t> Calculate the Test Statistic</a:t>
            </a:r>
          </a:p>
          <a:p>
            <a:pPr lvl="1">
              <a:lnSpc>
                <a:spcPct val="120000"/>
              </a:lnSpc>
              <a:spcBef>
                <a:spcPts val="0"/>
              </a:spcBef>
            </a:pPr>
            <a:r>
              <a:rPr lang="en-US" dirty="0"/>
              <a:t>Four steps in calculating the numerator</a:t>
            </a:r>
          </a:p>
          <a:p>
            <a:pPr lvl="1">
              <a:lnSpc>
                <a:spcPct val="120000"/>
              </a:lnSpc>
              <a:spcBef>
                <a:spcPts val="0"/>
              </a:spcBef>
            </a:pPr>
            <a:r>
              <a:rPr lang="en-US" dirty="0"/>
              <a:t>Six steps in calculating the denominator</a:t>
            </a:r>
          </a:p>
          <a:p>
            <a:pPr>
              <a:lnSpc>
                <a:spcPct val="120000"/>
              </a:lnSpc>
              <a:spcBef>
                <a:spcPts val="0"/>
              </a:spcBef>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CABBAA-9348-4F7B-8F05-F6D17482B7C7}"/>
                  </a:ext>
                </a:extLst>
              </p:cNvPr>
              <p:cNvSpPr/>
              <p:nvPr/>
            </p:nvSpPr>
            <p:spPr>
              <a:xfrm>
                <a:off x="1143001" y="1899978"/>
                <a:ext cx="6629400" cy="3581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latin typeface="Cambria Math" charset="0"/>
                        </a:rPr>
                        <m:t>𝑟</m:t>
                      </m:r>
                      <m:r>
                        <a:rPr lang="en-US" sz="1600" b="0" i="1" smtClean="0">
                          <a:latin typeface="Cambria Math" charset="0"/>
                        </a:rPr>
                        <m:t>=</m:t>
                      </m:r>
                      <m:f>
                        <m:fPr>
                          <m:ctrlPr>
                            <a:rPr lang="en-US" sz="1600" b="0" i="1" smtClean="0">
                              <a:latin typeface="Cambria Math" panose="02040503050406030204" pitchFamily="18" charset="0"/>
                              <a:ea typeface="Cambria Math" charset="0"/>
                              <a:cs typeface="Cambria Math" charset="0"/>
                            </a:rPr>
                          </m:ctrlPr>
                        </m:fPr>
                        <m:num>
                          <m:r>
                            <m:rPr>
                              <m:sty m:val="p"/>
                            </m:rPr>
                            <a:rPr lang="el-GR" sz="1600" b="0" i="0" smtClean="0">
                              <a:latin typeface="Cambria Math" charset="0"/>
                              <a:ea typeface="Cambria Math" charset="0"/>
                              <a:cs typeface="Cambria Math" charset="0"/>
                            </a:rPr>
                            <m:t>Σ</m:t>
                          </m:r>
                          <m:d>
                            <m:dPr>
                              <m:begChr m:val="["/>
                              <m:endChr m:val="]"/>
                              <m:ctrlPr>
                                <a:rPr lang="el-GR" sz="1600" b="0" i="1" smtClean="0">
                                  <a:latin typeface="Cambria Math" panose="02040503050406030204" pitchFamily="18" charset="0"/>
                                  <a:ea typeface="Cambria Math" charset="0"/>
                                  <a:cs typeface="Cambria Math" charset="0"/>
                                </a:rPr>
                              </m:ctrlPr>
                            </m:dPr>
                            <m:e>
                              <m:d>
                                <m:dPr>
                                  <m:ctrlPr>
                                    <a:rPr lang="el-GR"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𝑋</m:t>
                                  </m:r>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𝑀</m:t>
                                      </m:r>
                                    </m:e>
                                    <m:sub>
                                      <m:r>
                                        <a:rPr lang="en-US" sz="1600" b="0" i="1" smtClean="0">
                                          <a:latin typeface="Cambria Math" charset="0"/>
                                          <a:ea typeface="Cambria Math" charset="0"/>
                                          <a:cs typeface="Cambria Math" charset="0"/>
                                        </a:rPr>
                                        <m:t>𝑋</m:t>
                                      </m:r>
                                    </m:sub>
                                  </m:sSub>
                                </m:e>
                              </m:d>
                              <m:d>
                                <m:dPr>
                                  <m:ctrlPr>
                                    <a:rPr lang="el-GR"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𝑌</m:t>
                                  </m:r>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𝑀</m:t>
                                      </m:r>
                                    </m:e>
                                    <m:sub>
                                      <m:r>
                                        <a:rPr lang="en-US" sz="1600" b="0" i="1" smtClean="0">
                                          <a:latin typeface="Cambria Math" charset="0"/>
                                          <a:ea typeface="Cambria Math" charset="0"/>
                                          <a:cs typeface="Cambria Math" charset="0"/>
                                        </a:rPr>
                                        <m:t>𝑌</m:t>
                                      </m:r>
                                    </m:sub>
                                  </m:sSub>
                                </m:e>
                              </m:d>
                            </m:e>
                          </m:d>
                        </m:num>
                        <m:den>
                          <m:rad>
                            <m:radPr>
                              <m:degHide m:val="on"/>
                              <m:ctrlPr>
                                <a:rPr lang="en-US" sz="1600" b="0" i="1" smtClean="0">
                                  <a:latin typeface="Cambria Math" panose="02040503050406030204" pitchFamily="18" charset="0"/>
                                  <a:ea typeface="Cambria Math" charset="0"/>
                                  <a:cs typeface="Cambria Math" charset="0"/>
                                </a:rPr>
                              </m:ctrlPr>
                            </m:radPr>
                            <m:deg/>
                            <m:e>
                              <m:sSub>
                                <m:sSubPr>
                                  <m:ctrlPr>
                                    <a:rPr lang="el-GR"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𝑆𝑆</m:t>
                                  </m:r>
                                </m:e>
                                <m:sub>
                                  <m:r>
                                    <a:rPr lang="en-US" sz="1600" b="0" i="1" smtClean="0">
                                      <a:latin typeface="Cambria Math" charset="0"/>
                                      <a:ea typeface="Cambria Math" charset="0"/>
                                      <a:cs typeface="Cambria Math" charset="0"/>
                                    </a:rPr>
                                    <m:t>𝑋</m:t>
                                  </m:r>
                                </m:sub>
                              </m:sSub>
                              <m:sSub>
                                <m:sSubPr>
                                  <m:ctrlPr>
                                    <a:rPr lang="el-GR"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𝑆𝑆</m:t>
                                  </m:r>
                                </m:e>
                                <m:sub>
                                  <m:r>
                                    <a:rPr lang="en-US" sz="1600" b="0" i="1" smtClean="0">
                                      <a:latin typeface="Cambria Math" charset="0"/>
                                      <a:ea typeface="Cambria Math" charset="0"/>
                                      <a:cs typeface="Cambria Math" charset="0"/>
                                    </a:rPr>
                                    <m:t>𝑌</m:t>
                                  </m:r>
                                </m:sub>
                              </m:sSub>
                            </m:e>
                          </m:rad>
                        </m:den>
                      </m:f>
                    </m:oMath>
                    <m:oMath xmlns:m="http://schemas.openxmlformats.org/officeDocument/2006/math">
                      <m:r>
                        <m:rPr>
                          <m:sty m:val="p"/>
                        </m:rPr>
                        <a:rPr lang="en-US" sz="1600" b="0" i="0" smtClean="0">
                          <a:latin typeface="Cambria Math" charset="0"/>
                          <a:ea typeface="Cambria Math" charset="0"/>
                          <a:cs typeface="Cambria Math" charset="0"/>
                        </a:rPr>
                        <m:t>where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𝑟</m:t>
                      </m:r>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Pearson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correlation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coefficient</m:t>
                      </m:r>
                    </m:oMath>
                    <m:oMath xmlns:m="http://schemas.openxmlformats.org/officeDocument/2006/math">
                      <m:r>
                        <a:rPr lang="en-US" sz="1600" b="0" i="1" smtClean="0">
                          <a:latin typeface="Cambria Math" charset="0"/>
                          <a:ea typeface="Cambria Math" charset="0"/>
                          <a:cs typeface="Cambria Math" charset="0"/>
                        </a:rPr>
                        <m:t>𝑋</m:t>
                      </m:r>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a</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cas</m:t>
                      </m:r>
                      <m:sSup>
                        <m:sSupPr>
                          <m:ctrlPr>
                            <a:rPr lang="en-US" sz="1600" b="0" i="1" smtClean="0">
                              <a:latin typeface="Cambria Math" panose="02040503050406030204" pitchFamily="18" charset="0"/>
                              <a:ea typeface="Cambria Math" charset="0"/>
                              <a:cs typeface="Cambria Math" charset="0"/>
                            </a:rPr>
                          </m:ctrlPr>
                        </m:sSupPr>
                        <m:e>
                          <m:r>
                            <m:rPr>
                              <m:sty m:val="p"/>
                            </m:rPr>
                            <a:rPr lang="en-US" sz="1600" b="0" i="0" smtClean="0">
                              <a:latin typeface="Cambria Math" charset="0"/>
                              <a:ea typeface="Cambria Math" charset="0"/>
                              <a:cs typeface="Cambria Math" charset="0"/>
                            </a:rPr>
                            <m:t>e</m:t>
                          </m:r>
                        </m:e>
                        <m:sup>
                          <m:r>
                            <a:rPr lang="en-US" sz="1600" b="0" i="0" smtClean="0">
                              <a:latin typeface="Cambria Math" charset="0"/>
                              <a:ea typeface="Cambria Math" charset="0"/>
                              <a:cs typeface="Cambria Math" charset="0"/>
                            </a:rPr>
                            <m:t>′</m:t>
                          </m:r>
                        </m:sup>
                      </m:sSup>
                      <m:r>
                        <m:rPr>
                          <m:sty m:val="p"/>
                        </m:rPr>
                        <a:rPr lang="en-US" sz="1600" b="0" i="0" smtClean="0">
                          <a:latin typeface="Cambria Math" charset="0"/>
                          <a:ea typeface="Cambria Math" charset="0"/>
                          <a:cs typeface="Cambria Math" charset="0"/>
                        </a:rPr>
                        <m:t>s</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score</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variable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𝑋</m:t>
                      </m:r>
                    </m:oMath>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𝑀</m:t>
                          </m:r>
                        </m:e>
                        <m:sub>
                          <m:r>
                            <a:rPr lang="en-US" sz="1600" b="0" i="1" smtClean="0">
                              <a:latin typeface="Cambria Math" charset="0"/>
                              <a:ea typeface="Cambria Math" charset="0"/>
                              <a:cs typeface="Cambria Math" charset="0"/>
                            </a:rPr>
                            <m:t>𝑥</m:t>
                          </m:r>
                        </m:sub>
                      </m:sSub>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mean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score</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variable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𝑋</m:t>
                      </m:r>
                    </m:oMath>
                    <m:oMath xmlns:m="http://schemas.openxmlformats.org/officeDocument/2006/math">
                      <m:r>
                        <a:rPr lang="en-US" sz="1600" b="0" i="1" smtClean="0">
                          <a:latin typeface="Cambria Math" charset="0"/>
                          <a:ea typeface="Cambria Math" charset="0"/>
                          <a:cs typeface="Cambria Math" charset="0"/>
                        </a:rPr>
                        <m:t>𝑌</m:t>
                      </m:r>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a</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cas</m:t>
                      </m:r>
                      <m:sSup>
                        <m:sSupPr>
                          <m:ctrlPr>
                            <a:rPr lang="en-US" sz="1600" b="0" i="1" smtClean="0">
                              <a:latin typeface="Cambria Math" panose="02040503050406030204" pitchFamily="18" charset="0"/>
                              <a:ea typeface="Cambria Math" charset="0"/>
                              <a:cs typeface="Cambria Math" charset="0"/>
                            </a:rPr>
                          </m:ctrlPr>
                        </m:sSupPr>
                        <m:e>
                          <m:r>
                            <m:rPr>
                              <m:sty m:val="p"/>
                            </m:rPr>
                            <a:rPr lang="en-US" sz="1600" b="0" i="0" smtClean="0">
                              <a:latin typeface="Cambria Math" charset="0"/>
                              <a:ea typeface="Cambria Math" charset="0"/>
                              <a:cs typeface="Cambria Math" charset="0"/>
                            </a:rPr>
                            <m:t>e</m:t>
                          </m:r>
                        </m:e>
                        <m:sup>
                          <m:r>
                            <a:rPr lang="en-US" sz="1600" b="0" i="0" smtClean="0">
                              <a:latin typeface="Cambria Math" charset="0"/>
                              <a:ea typeface="Cambria Math" charset="0"/>
                              <a:cs typeface="Cambria Math" charset="0"/>
                            </a:rPr>
                            <m:t>′</m:t>
                          </m:r>
                        </m:sup>
                      </m:sSup>
                      <m:r>
                        <m:rPr>
                          <m:sty m:val="p"/>
                        </m:rPr>
                        <a:rPr lang="en-US" sz="1600" b="0" i="0" smtClean="0">
                          <a:latin typeface="Cambria Math" charset="0"/>
                          <a:ea typeface="Cambria Math" charset="0"/>
                          <a:cs typeface="Cambria Math" charset="0"/>
                        </a:rPr>
                        <m:t>s</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score</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variable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𝑌</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𝑀</m:t>
                          </m:r>
                        </m:e>
                        <m:sub>
                          <m:r>
                            <a:rPr lang="en-US" sz="1600" b="0" i="1" smtClean="0">
                              <a:latin typeface="Cambria Math" charset="0"/>
                              <a:ea typeface="Cambria Math" charset="0"/>
                              <a:cs typeface="Cambria Math" charset="0"/>
                            </a:rPr>
                            <m:t>𝑌</m:t>
                          </m:r>
                        </m:sub>
                      </m:sSub>
                      <m:r>
                        <a:rPr lang="en-US" sz="1600" i="1">
                          <a:latin typeface="Cambria Math" charset="0"/>
                          <a:ea typeface="Cambria Math" charset="0"/>
                          <a:cs typeface="Cambria Math" charset="0"/>
                        </a:rPr>
                        <m:t>=</m:t>
                      </m:r>
                      <m:r>
                        <m:rPr>
                          <m:sty m:val="p"/>
                        </m:rPr>
                        <a:rPr lang="en-US" sz="1600" i="0">
                          <a:latin typeface="Cambria Math" charset="0"/>
                          <a:ea typeface="Cambria Math" charset="0"/>
                          <a:cs typeface="Cambria Math" charset="0"/>
                        </a:rPr>
                        <m:t>mean</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score</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on</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variable</m:t>
                      </m:r>
                      <m:r>
                        <a:rPr lang="en-US" sz="1600" i="0">
                          <a:latin typeface="Cambria Math" charset="0"/>
                          <a:ea typeface="Cambria Math" charset="0"/>
                          <a:cs typeface="Cambria Math" charset="0"/>
                        </a:rPr>
                        <m:t> </m:t>
                      </m:r>
                      <m:r>
                        <a:rPr lang="en-US" sz="1600" i="1">
                          <a:latin typeface="Cambria Math" charset="0"/>
                          <a:ea typeface="Cambria Math" charset="0"/>
                          <a:cs typeface="Cambria Math" charset="0"/>
                        </a:rPr>
                        <m:t>𝑌</m:t>
                      </m:r>
                    </m:oMath>
                    <m:oMath xmlns:m="http://schemas.openxmlformats.org/officeDocument/2006/math">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𝑆𝑆</m:t>
                          </m:r>
                        </m:e>
                        <m:sub>
                          <m:r>
                            <a:rPr lang="en-US" sz="1600" b="0" i="1" smtClean="0">
                              <a:latin typeface="Cambria Math" charset="0"/>
                              <a:ea typeface="Cambria Math" charset="0"/>
                              <a:cs typeface="Cambria Math" charset="0"/>
                            </a:rPr>
                            <m:t>𝑋</m:t>
                          </m:r>
                        </m:sub>
                      </m:sSub>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sum</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of</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the</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quared</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deviation</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scores</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for</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variable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𝑋</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𝑆𝑆</m:t>
                          </m:r>
                        </m:e>
                        <m:sub>
                          <m:r>
                            <a:rPr lang="en-US" sz="1600" b="0" i="1" smtClean="0">
                              <a:latin typeface="Cambria Math" charset="0"/>
                              <a:ea typeface="Cambria Math" charset="0"/>
                              <a:cs typeface="Cambria Math" charset="0"/>
                            </a:rPr>
                            <m:t>𝑌</m:t>
                          </m:r>
                        </m:sub>
                      </m:sSub>
                      <m:r>
                        <a:rPr lang="en-US" sz="1600" i="1">
                          <a:latin typeface="Cambria Math" charset="0"/>
                          <a:ea typeface="Cambria Math" charset="0"/>
                          <a:cs typeface="Cambria Math" charset="0"/>
                        </a:rPr>
                        <m:t>=</m:t>
                      </m:r>
                      <m:r>
                        <m:rPr>
                          <m:sty m:val="p"/>
                        </m:rPr>
                        <a:rPr lang="en-US" sz="1600" i="0">
                          <a:latin typeface="Cambria Math" charset="0"/>
                          <a:ea typeface="Cambria Math" charset="0"/>
                          <a:cs typeface="Cambria Math" charset="0"/>
                        </a:rPr>
                        <m:t>sum</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of</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the</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quared</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deviation</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scores</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for</m:t>
                      </m:r>
                      <m:r>
                        <a:rPr lang="en-US" sz="1600" i="0">
                          <a:latin typeface="Cambria Math" charset="0"/>
                          <a:ea typeface="Cambria Math" charset="0"/>
                          <a:cs typeface="Cambria Math" charset="0"/>
                        </a:rPr>
                        <m:t> </m:t>
                      </m:r>
                      <m:r>
                        <m:rPr>
                          <m:sty m:val="p"/>
                        </m:rPr>
                        <a:rPr lang="en-US" sz="1600" i="0">
                          <a:latin typeface="Cambria Math" charset="0"/>
                          <a:ea typeface="Cambria Math" charset="0"/>
                          <a:cs typeface="Cambria Math" charset="0"/>
                        </a:rPr>
                        <m:t>variable</m:t>
                      </m:r>
                      <m:r>
                        <a:rPr lang="en-US" sz="1600" i="0">
                          <a:latin typeface="Cambria Math" charset="0"/>
                          <a:ea typeface="Cambria Math" charset="0"/>
                          <a:cs typeface="Cambria Math" charset="0"/>
                        </a:rPr>
                        <m:t> </m:t>
                      </m:r>
                      <m:r>
                        <a:rPr lang="en-US" sz="1600" b="0" i="1" smtClean="0">
                          <a:latin typeface="Cambria Math" charset="0"/>
                          <a:ea typeface="Cambria Math" charset="0"/>
                          <a:cs typeface="Cambria Math" charset="0"/>
                        </a:rPr>
                        <m:t>𝑌</m:t>
                      </m:r>
                    </m:oMath>
                  </m:oMathPara>
                </a14:m>
                <a:endParaRPr lang="en-US" sz="1600" dirty="0"/>
              </a:p>
            </p:txBody>
          </p:sp>
        </mc:Choice>
        <mc:Fallback xmlns="">
          <p:sp>
            <p:nvSpPr>
              <p:cNvPr id="12" name="Rectangle 11">
                <a:extLst>
                  <a:ext uri="{FF2B5EF4-FFF2-40B4-BE49-F238E27FC236}">
                    <a16:creationId xmlns:a16="http://schemas.microsoft.com/office/drawing/2014/main" id="{01CABBAA-9348-4F7B-8F05-F6D17482B7C7}"/>
                  </a:ext>
                </a:extLst>
              </p:cNvPr>
              <p:cNvSpPr>
                <a:spLocks noRot="1" noChangeAspect="1" noMove="1" noResize="1" noEditPoints="1" noAdjustHandles="1" noChangeArrowheads="1" noChangeShapeType="1" noTextEdit="1"/>
              </p:cNvSpPr>
              <p:nvPr/>
            </p:nvSpPr>
            <p:spPr>
              <a:xfrm>
                <a:off x="1143001" y="1899978"/>
                <a:ext cx="6629400" cy="35814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2737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5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A759B5EA-060D-4F29-B3DB-E76C8C5FCF6F}"/>
              </a:ext>
            </a:extLst>
          </p:cNvPr>
          <p:cNvSpPr>
            <a:spLocks noGrp="1"/>
          </p:cNvSpPr>
          <p:nvPr>
            <p:ph idx="1"/>
          </p:nvPr>
        </p:nvSpPr>
        <p:spPr>
          <a:xfrm>
            <a:off x="457200" y="1166018"/>
            <a:ext cx="8229600" cy="4525963"/>
          </a:xfrm>
        </p:spPr>
        <p:txBody>
          <a:bodyPr>
            <a:normAutofit/>
          </a:bodyPr>
          <a:lstStyle/>
          <a:p>
            <a:pPr>
              <a:spcBef>
                <a:spcPts val="0"/>
              </a:spcBef>
            </a:pPr>
            <a:r>
              <a:rPr lang="en-US" dirty="0"/>
              <a:t>Numerator: 4 steps</a:t>
            </a:r>
          </a:p>
          <a:p>
            <a:pPr marL="800100" lvl="1" indent="-342900">
              <a:spcBef>
                <a:spcPts val="0"/>
              </a:spcBef>
              <a:spcAft>
                <a:spcPts val="1200"/>
              </a:spcAft>
              <a:buSzPct val="100000"/>
              <a:buFont typeface="+mj-lt"/>
              <a:buAutoNum type="arabicParenR"/>
            </a:pPr>
            <a:r>
              <a:rPr lang="en-US" sz="2200" dirty="0"/>
              <a:t>Take each </a:t>
            </a:r>
            <a:r>
              <a:rPr lang="en-US" sz="2200" i="1" dirty="0">
                <a:cs typeface="Times New Roman" pitchFamily="18" charset="0"/>
              </a:rPr>
              <a:t>X</a:t>
            </a:r>
            <a:r>
              <a:rPr lang="en-US" sz="2200" i="1" dirty="0"/>
              <a:t> </a:t>
            </a:r>
            <a:r>
              <a:rPr lang="en-US" sz="2200" dirty="0"/>
              <a:t>score and subtract the mean of the </a:t>
            </a:r>
            <a:r>
              <a:rPr lang="en-US" sz="2200" i="1" dirty="0">
                <a:cs typeface="Times New Roman" pitchFamily="18" charset="0"/>
              </a:rPr>
              <a:t>X</a:t>
            </a:r>
            <a:r>
              <a:rPr lang="en-US" sz="2200" i="1" dirty="0"/>
              <a:t> </a:t>
            </a:r>
            <a:r>
              <a:rPr lang="en-US" sz="2200" dirty="0"/>
              <a:t>scores from it. The resulting values are the </a:t>
            </a:r>
            <a:r>
              <a:rPr lang="en-US" sz="2200" i="1" dirty="0">
                <a:cs typeface="Times New Roman" pitchFamily="18" charset="0"/>
              </a:rPr>
              <a:t>X</a:t>
            </a:r>
            <a:r>
              <a:rPr lang="en-US" sz="2200" i="1" dirty="0"/>
              <a:t> </a:t>
            </a:r>
            <a:r>
              <a:rPr lang="en-US" sz="2200" dirty="0"/>
              <a:t>deviation scores.</a:t>
            </a:r>
          </a:p>
          <a:p>
            <a:pPr marL="800100" lvl="1" indent="-342900">
              <a:spcBef>
                <a:spcPts val="0"/>
              </a:spcBef>
              <a:spcAft>
                <a:spcPts val="1200"/>
              </a:spcAft>
              <a:buSzPct val="100000"/>
              <a:buFont typeface="+mj-lt"/>
              <a:buAutoNum type="arabicParenR"/>
            </a:pPr>
            <a:r>
              <a:rPr lang="en-US" sz="2200" dirty="0"/>
              <a:t>Take each </a:t>
            </a:r>
            <a:r>
              <a:rPr lang="en-US" sz="2200" i="1" dirty="0">
                <a:cs typeface="Times New Roman" pitchFamily="18" charset="0"/>
              </a:rPr>
              <a:t>Y</a:t>
            </a:r>
            <a:r>
              <a:rPr lang="en-US" sz="2200" i="1" dirty="0"/>
              <a:t> </a:t>
            </a:r>
            <a:r>
              <a:rPr lang="en-US" sz="2200" dirty="0"/>
              <a:t>score and subtract the mean of the </a:t>
            </a:r>
            <a:r>
              <a:rPr lang="en-US" sz="2200" i="1" dirty="0">
                <a:cs typeface="Times New Roman" pitchFamily="18" charset="0"/>
              </a:rPr>
              <a:t>Y</a:t>
            </a:r>
            <a:r>
              <a:rPr lang="en-US" sz="2200" i="1" dirty="0"/>
              <a:t> </a:t>
            </a:r>
            <a:r>
              <a:rPr lang="en-US" sz="2200" dirty="0"/>
              <a:t>scores from it. The resulting values are the </a:t>
            </a:r>
            <a:r>
              <a:rPr lang="en-US" sz="2200" i="1" dirty="0">
                <a:cs typeface="Times New Roman" pitchFamily="18" charset="0"/>
              </a:rPr>
              <a:t>Y</a:t>
            </a:r>
            <a:r>
              <a:rPr lang="en-US" sz="2200" i="1" dirty="0"/>
              <a:t> </a:t>
            </a:r>
            <a:r>
              <a:rPr lang="en-US" sz="2200" dirty="0"/>
              <a:t>deviation scores.</a:t>
            </a:r>
            <a:endParaRPr lang="en-US" sz="2200" i="1" dirty="0"/>
          </a:p>
          <a:p>
            <a:pPr marL="800100" lvl="1" indent="-342900">
              <a:spcBef>
                <a:spcPts val="0"/>
              </a:spcBef>
              <a:spcAft>
                <a:spcPts val="1200"/>
              </a:spcAft>
              <a:buSzPct val="100000"/>
              <a:buFont typeface="+mj-lt"/>
              <a:buAutoNum type="arabicParenR"/>
            </a:pPr>
            <a:r>
              <a:rPr lang="en-US" sz="2200" dirty="0"/>
              <a:t>For each case, multiply the two deviation scores together.</a:t>
            </a:r>
          </a:p>
          <a:p>
            <a:pPr marL="800100" lvl="1" indent="-342900">
              <a:spcBef>
                <a:spcPts val="0"/>
              </a:spcBef>
              <a:spcAft>
                <a:spcPts val="1200"/>
              </a:spcAft>
              <a:buSzPct val="100000"/>
              <a:buFont typeface="+mj-lt"/>
              <a:buAutoNum type="arabicParenR"/>
            </a:pPr>
            <a:r>
              <a:rPr lang="en-US" sz="2200" dirty="0"/>
              <a:t>Add up all the multiplied pairs of deviation scores. This sum is the numerator in Equation 13.2.</a:t>
            </a:r>
          </a:p>
        </p:txBody>
      </p:sp>
    </p:spTree>
    <p:extLst>
      <p:ext uri="{BB962C8B-B14F-4D97-AF65-F5344CB8AC3E}">
        <p14:creationId xmlns:p14="http://schemas.microsoft.com/office/powerpoint/2010/main" val="171312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5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09191D92-FC1E-42DF-886E-5FAB6A3FF82A}"/>
              </a:ext>
            </a:extLst>
          </p:cNvPr>
          <p:cNvSpPr>
            <a:spLocks noGrp="1"/>
          </p:cNvSpPr>
          <p:nvPr>
            <p:ph idx="1"/>
          </p:nvPr>
        </p:nvSpPr>
        <p:spPr>
          <a:xfrm>
            <a:off x="457200" y="994444"/>
            <a:ext cx="8229600" cy="4525963"/>
          </a:xfrm>
        </p:spPr>
        <p:txBody>
          <a:bodyPr>
            <a:normAutofit fontScale="85000" lnSpcReduction="10000"/>
          </a:bodyPr>
          <a:lstStyle/>
          <a:p>
            <a:pPr>
              <a:lnSpc>
                <a:spcPct val="120000"/>
              </a:lnSpc>
              <a:spcBef>
                <a:spcPts val="0"/>
              </a:spcBef>
            </a:pPr>
            <a:r>
              <a:rPr lang="en-US" sz="2400" dirty="0"/>
              <a:t>Denominator: 6 steps</a:t>
            </a:r>
          </a:p>
          <a:p>
            <a:pPr marL="800100" lvl="1" indent="-342900">
              <a:lnSpc>
                <a:spcPct val="120000"/>
              </a:lnSpc>
              <a:spcBef>
                <a:spcPts val="0"/>
              </a:spcBef>
              <a:spcAft>
                <a:spcPts val="1200"/>
              </a:spcAft>
              <a:buSzPct val="100000"/>
              <a:buFont typeface="+mj-lt"/>
              <a:buAutoNum type="arabicParenR"/>
            </a:pPr>
            <a:r>
              <a:rPr lang="en-US" sz="2000" dirty="0"/>
              <a:t>Take each </a:t>
            </a:r>
            <a:r>
              <a:rPr lang="en-US" sz="2000" i="1" dirty="0">
                <a:latin typeface="Times New Roman" pitchFamily="18" charset="0"/>
                <a:cs typeface="Times New Roman" pitchFamily="18" charset="0"/>
              </a:rPr>
              <a:t>X</a:t>
            </a:r>
            <a:r>
              <a:rPr lang="en-US" sz="2000" i="1" dirty="0"/>
              <a:t> </a:t>
            </a:r>
            <a:r>
              <a:rPr lang="en-US" sz="2000" dirty="0"/>
              <a:t>deviation score and square it.</a:t>
            </a:r>
          </a:p>
          <a:p>
            <a:pPr marL="800100" lvl="1" indent="-342900">
              <a:lnSpc>
                <a:spcPct val="120000"/>
              </a:lnSpc>
              <a:spcBef>
                <a:spcPts val="0"/>
              </a:spcBef>
              <a:spcAft>
                <a:spcPts val="1200"/>
              </a:spcAft>
              <a:buSzPct val="100000"/>
              <a:buFont typeface="+mj-lt"/>
              <a:buAutoNum type="arabicParenR"/>
            </a:pPr>
            <a:r>
              <a:rPr lang="en-US" sz="2000" dirty="0"/>
              <a:t>Add up all the squared </a:t>
            </a:r>
            <a:r>
              <a:rPr lang="en-US" sz="2000" i="1" dirty="0">
                <a:latin typeface="Times New Roman" pitchFamily="18" charset="0"/>
                <a:cs typeface="Times New Roman" pitchFamily="18" charset="0"/>
              </a:rPr>
              <a:t>X</a:t>
            </a:r>
            <a:r>
              <a:rPr lang="en-US" sz="2000" i="1" dirty="0"/>
              <a:t> </a:t>
            </a:r>
            <a:r>
              <a:rPr lang="en-US" sz="2000" dirty="0"/>
              <a:t>deviation scores, to get the sum of squares for </a:t>
            </a:r>
            <a:r>
              <a:rPr lang="en-US" sz="2000" i="1" dirty="0">
                <a:latin typeface="Times New Roman" pitchFamily="18" charset="0"/>
                <a:cs typeface="Times New Roman" pitchFamily="18" charset="0"/>
              </a:rPr>
              <a:t>X</a:t>
            </a:r>
            <a:r>
              <a:rPr lang="en-US" sz="2000" i="1" dirty="0"/>
              <a:t>, </a:t>
            </a:r>
            <a:r>
              <a:rPr lang="en-US" sz="2000" dirty="0"/>
              <a:t>abbreviated </a:t>
            </a:r>
            <a:r>
              <a:rPr lang="en-US" sz="2000" i="1" dirty="0">
                <a:latin typeface="Times New Roman" pitchFamily="18" charset="0"/>
                <a:cs typeface="Times New Roman" pitchFamily="18" charset="0"/>
              </a:rPr>
              <a:t>SS</a:t>
            </a:r>
            <a:r>
              <a:rPr lang="en-US" sz="2000" i="1" baseline="-25000" dirty="0">
                <a:latin typeface="Times New Roman" pitchFamily="18" charset="0"/>
                <a:cs typeface="Times New Roman" pitchFamily="18" charset="0"/>
              </a:rPr>
              <a:t>X</a:t>
            </a:r>
            <a:r>
              <a:rPr lang="en-US" sz="2000" dirty="0">
                <a:latin typeface="Times New Roman" pitchFamily="18" charset="0"/>
                <a:cs typeface="Times New Roman" pitchFamily="18" charset="0"/>
              </a:rPr>
              <a:t>.</a:t>
            </a:r>
            <a:endParaRPr lang="en-US" sz="2000" i="1" baseline="-25000" dirty="0">
              <a:latin typeface="Times New Roman" pitchFamily="18" charset="0"/>
              <a:cs typeface="Times New Roman" pitchFamily="18" charset="0"/>
            </a:endParaRPr>
          </a:p>
          <a:p>
            <a:pPr marL="800100" lvl="1" indent="-342900">
              <a:lnSpc>
                <a:spcPct val="120000"/>
              </a:lnSpc>
              <a:spcBef>
                <a:spcPts val="0"/>
              </a:spcBef>
              <a:spcAft>
                <a:spcPts val="1200"/>
              </a:spcAft>
              <a:buSzPct val="100000"/>
              <a:buFont typeface="+mj-lt"/>
              <a:buAutoNum type="arabicParenR"/>
            </a:pPr>
            <a:r>
              <a:rPr lang="en-US" sz="2000" dirty="0"/>
              <a:t>Take each </a:t>
            </a:r>
            <a:r>
              <a:rPr lang="en-US" sz="2000" i="1" dirty="0">
                <a:latin typeface="Times New Roman" pitchFamily="18" charset="0"/>
                <a:cs typeface="Times New Roman" pitchFamily="18" charset="0"/>
              </a:rPr>
              <a:t>Y</a:t>
            </a:r>
            <a:r>
              <a:rPr lang="en-US" sz="2000" i="1" dirty="0"/>
              <a:t> </a:t>
            </a:r>
            <a:r>
              <a:rPr lang="en-US" sz="2000" dirty="0"/>
              <a:t>deviation score and square it.</a:t>
            </a:r>
          </a:p>
          <a:p>
            <a:pPr marL="800100" lvl="1" indent="-342900">
              <a:lnSpc>
                <a:spcPct val="120000"/>
              </a:lnSpc>
              <a:spcBef>
                <a:spcPts val="0"/>
              </a:spcBef>
              <a:spcAft>
                <a:spcPts val="1200"/>
              </a:spcAft>
              <a:buSzPct val="100000"/>
              <a:buFont typeface="+mj-lt"/>
              <a:buAutoNum type="arabicParenR"/>
            </a:pPr>
            <a:r>
              <a:rPr lang="en-US" sz="2000" dirty="0"/>
              <a:t>Add up all the squared </a:t>
            </a:r>
            <a:r>
              <a:rPr lang="en-US" sz="2000" i="1" dirty="0">
                <a:latin typeface="Times New Roman" pitchFamily="18" charset="0"/>
                <a:cs typeface="Times New Roman" pitchFamily="18" charset="0"/>
              </a:rPr>
              <a:t>Y</a:t>
            </a:r>
            <a:r>
              <a:rPr lang="en-US" sz="2000" i="1" dirty="0"/>
              <a:t> </a:t>
            </a:r>
            <a:r>
              <a:rPr lang="en-US" sz="2000" dirty="0"/>
              <a:t>deviation scores, to get the sum of squares for </a:t>
            </a:r>
            <a:r>
              <a:rPr lang="en-US" sz="2000" i="1" dirty="0">
                <a:latin typeface="Times New Roman" pitchFamily="18" charset="0"/>
                <a:cs typeface="Times New Roman" pitchFamily="18" charset="0"/>
              </a:rPr>
              <a:t>Y,</a:t>
            </a:r>
            <a:r>
              <a:rPr lang="en-US" sz="2000" i="1" dirty="0"/>
              <a:t> </a:t>
            </a:r>
            <a:r>
              <a:rPr lang="en-US" sz="2000" dirty="0"/>
              <a:t>abbreviated as </a:t>
            </a:r>
            <a:r>
              <a:rPr lang="en-US" sz="2000" i="1" dirty="0">
                <a:latin typeface="Times New Roman" pitchFamily="18" charset="0"/>
                <a:cs typeface="Times New Roman" pitchFamily="18" charset="0"/>
              </a:rPr>
              <a:t>SS</a:t>
            </a:r>
            <a:r>
              <a:rPr lang="en-US" sz="2000" i="1" baseline="-25000" dirty="0">
                <a:latin typeface="Times New Roman" pitchFamily="18" charset="0"/>
                <a:cs typeface="Times New Roman" pitchFamily="18" charset="0"/>
              </a:rPr>
              <a:t>Y</a:t>
            </a:r>
            <a:r>
              <a:rPr lang="en-US" sz="2000" dirty="0">
                <a:latin typeface="Times New Roman" pitchFamily="18" charset="0"/>
                <a:cs typeface="Times New Roman" pitchFamily="18" charset="0"/>
              </a:rPr>
              <a:t>.</a:t>
            </a:r>
            <a:endParaRPr lang="en-US" sz="2000" i="1" baseline="-25000" dirty="0">
              <a:latin typeface="Times New Roman" pitchFamily="18" charset="0"/>
              <a:cs typeface="Times New Roman" pitchFamily="18" charset="0"/>
            </a:endParaRPr>
          </a:p>
          <a:p>
            <a:pPr marL="800100" lvl="1" indent="-342900">
              <a:lnSpc>
                <a:spcPct val="120000"/>
              </a:lnSpc>
              <a:spcBef>
                <a:spcPts val="0"/>
              </a:spcBef>
              <a:spcAft>
                <a:spcPts val="1200"/>
              </a:spcAft>
              <a:buSzPct val="100000"/>
              <a:buFont typeface="+mj-lt"/>
              <a:buAutoNum type="arabicParenR"/>
            </a:pPr>
            <a:r>
              <a:rPr lang="en-US" sz="2000" dirty="0"/>
              <a:t>Multiply </a:t>
            </a:r>
            <a:r>
              <a:rPr lang="en-US" sz="2000" i="1" dirty="0">
                <a:latin typeface="Times New Roman" pitchFamily="18" charset="0"/>
                <a:cs typeface="Times New Roman" pitchFamily="18" charset="0"/>
              </a:rPr>
              <a:t>SS</a:t>
            </a:r>
            <a:r>
              <a:rPr lang="en-US" sz="2000" i="1" baseline="-25000" dirty="0">
                <a:latin typeface="Times New Roman" pitchFamily="18" charset="0"/>
                <a:cs typeface="Times New Roman" pitchFamily="18" charset="0"/>
              </a:rPr>
              <a:t>X</a:t>
            </a:r>
            <a:r>
              <a:rPr lang="en-US" sz="2000" i="1" dirty="0"/>
              <a:t> </a:t>
            </a:r>
            <a:r>
              <a:rPr lang="en-US" sz="2000" dirty="0"/>
              <a:t>from Step 2 by the </a:t>
            </a:r>
            <a:r>
              <a:rPr lang="en-US" sz="2000" i="1" dirty="0">
                <a:latin typeface="Times New Roman" pitchFamily="18" charset="0"/>
                <a:cs typeface="Times New Roman" pitchFamily="18" charset="0"/>
              </a:rPr>
              <a:t>SS</a:t>
            </a:r>
            <a:r>
              <a:rPr lang="en-US" sz="2000" i="1" baseline="-25000" dirty="0">
                <a:latin typeface="Times New Roman" pitchFamily="18" charset="0"/>
                <a:cs typeface="Times New Roman" pitchFamily="18" charset="0"/>
              </a:rPr>
              <a:t>Y</a:t>
            </a:r>
            <a:r>
              <a:rPr lang="en-US" sz="2000" i="1" dirty="0"/>
              <a:t> </a:t>
            </a:r>
            <a:r>
              <a:rPr lang="en-US" sz="2000" dirty="0"/>
              <a:t>from Step 4.</a:t>
            </a:r>
          </a:p>
          <a:p>
            <a:pPr marL="800100" lvl="1" indent="-342900">
              <a:lnSpc>
                <a:spcPct val="120000"/>
              </a:lnSpc>
              <a:spcBef>
                <a:spcPts val="0"/>
              </a:spcBef>
              <a:spcAft>
                <a:spcPts val="1200"/>
              </a:spcAft>
              <a:buSzPct val="100000"/>
              <a:buFont typeface="+mj-lt"/>
              <a:buAutoNum type="arabicParenR"/>
            </a:pPr>
            <a:r>
              <a:rPr lang="en-US" sz="2000" dirty="0"/>
              <a:t>The square root of the product found in Step 5 is the denominator in Equation 13.2.</a:t>
            </a:r>
          </a:p>
          <a:p>
            <a:pPr>
              <a:lnSpc>
                <a:spcPct val="120000"/>
              </a:lnSpc>
              <a:spcBef>
                <a:spcPts val="0"/>
              </a:spcBef>
            </a:pPr>
            <a:r>
              <a:rPr lang="en-US" sz="2400" dirty="0"/>
              <a:t>Final Calculations</a:t>
            </a:r>
          </a:p>
          <a:p>
            <a:pPr lvl="1">
              <a:lnSpc>
                <a:spcPct val="120000"/>
              </a:lnSpc>
              <a:spcBef>
                <a:spcPts val="0"/>
              </a:spcBef>
            </a:pPr>
            <a:r>
              <a:rPr lang="en-US" sz="2000" dirty="0"/>
              <a:t>Take the numerator and divide it by the denominator, yielding the </a:t>
            </a:r>
            <a:r>
              <a:rPr lang="en-US" sz="2000" i="1" dirty="0">
                <a:latin typeface="Times New Roman" pitchFamily="18" charset="0"/>
                <a:cs typeface="Times New Roman" pitchFamily="18" charset="0"/>
              </a:rPr>
              <a:t>r</a:t>
            </a:r>
            <a:r>
              <a:rPr lang="en-US" sz="2000" i="1" dirty="0"/>
              <a:t> </a:t>
            </a:r>
            <a:r>
              <a:rPr lang="en-US" sz="2000" dirty="0"/>
              <a:t>value.</a:t>
            </a:r>
          </a:p>
        </p:txBody>
      </p:sp>
    </p:spTree>
    <p:extLst>
      <p:ext uri="{BB962C8B-B14F-4D97-AF65-F5344CB8AC3E}">
        <p14:creationId xmlns:p14="http://schemas.microsoft.com/office/powerpoint/2010/main" val="4143604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5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703DADEC-C264-4547-B29D-01D047704DD5}"/>
              </a:ext>
            </a:extLst>
          </p:cNvPr>
          <p:cNvSpPr>
            <a:spLocks noGrp="1"/>
          </p:cNvSpPr>
          <p:nvPr>
            <p:ph idx="1"/>
          </p:nvPr>
        </p:nvSpPr>
        <p:spPr>
          <a:xfrm>
            <a:off x="457200" y="1166018"/>
            <a:ext cx="8229600" cy="4525963"/>
          </a:xfrm>
        </p:spPr>
        <p:txBody>
          <a:bodyPr/>
          <a:lstStyle/>
          <a:p>
            <a:r>
              <a:rPr lang="en-US" sz="2200" b="1" dirty="0"/>
              <a:t>STEP 5:</a:t>
            </a:r>
            <a:r>
              <a:rPr lang="en-US" sz="2200" dirty="0"/>
              <a:t> Calculate the Test Statistic</a:t>
            </a:r>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ED2F8E1-41FE-42EF-B02E-5F97DF0824D6}"/>
                  </a:ext>
                </a:extLst>
              </p:cNvPr>
              <p:cNvGraphicFramePr>
                <a:graphicFrameLocks noGrp="1"/>
              </p:cNvGraphicFramePr>
              <p:nvPr>
                <p:extLst>
                  <p:ext uri="{D42A27DB-BD31-4B8C-83A1-F6EECF244321}">
                    <p14:modId xmlns:p14="http://schemas.microsoft.com/office/powerpoint/2010/main" val="2660637338"/>
                  </p:ext>
                </p:extLst>
              </p:nvPr>
            </p:nvGraphicFramePr>
            <p:xfrm>
              <a:off x="304800" y="1920239"/>
              <a:ext cx="8534400" cy="3017520"/>
            </p:xfrm>
            <a:graphic>
              <a:graphicData uri="http://schemas.openxmlformats.org/drawingml/2006/table">
                <a:tbl>
                  <a:tblPr firstRow="1" bandRow="1">
                    <a:tableStyleId>{7DF18680-E054-41AD-8BC1-D1AEF772440D}</a:tableStyleId>
                  </a:tblPr>
                  <a:tblGrid>
                    <a:gridCol w="483078">
                      <a:extLst>
                        <a:ext uri="{9D8B030D-6E8A-4147-A177-3AD203B41FA5}">
                          <a16:colId xmlns:a16="http://schemas.microsoft.com/office/drawing/2014/main" val="20000"/>
                        </a:ext>
                      </a:extLst>
                    </a:gridCol>
                    <a:gridCol w="885646">
                      <a:extLst>
                        <a:ext uri="{9D8B030D-6E8A-4147-A177-3AD203B41FA5}">
                          <a16:colId xmlns:a16="http://schemas.microsoft.com/office/drawing/2014/main" val="20001"/>
                        </a:ext>
                      </a:extLst>
                    </a:gridCol>
                    <a:gridCol w="1046672">
                      <a:extLst>
                        <a:ext uri="{9D8B030D-6E8A-4147-A177-3AD203B41FA5}">
                          <a16:colId xmlns:a16="http://schemas.microsoft.com/office/drawing/2014/main" val="20002"/>
                        </a:ext>
                      </a:extLst>
                    </a:gridCol>
                    <a:gridCol w="1046672">
                      <a:extLst>
                        <a:ext uri="{9D8B030D-6E8A-4147-A177-3AD203B41FA5}">
                          <a16:colId xmlns:a16="http://schemas.microsoft.com/office/drawing/2014/main" val="20003"/>
                        </a:ext>
                      </a:extLst>
                    </a:gridCol>
                    <a:gridCol w="966159">
                      <a:extLst>
                        <a:ext uri="{9D8B030D-6E8A-4147-A177-3AD203B41FA5}">
                          <a16:colId xmlns:a16="http://schemas.microsoft.com/office/drawing/2014/main" val="20004"/>
                        </a:ext>
                      </a:extLst>
                    </a:gridCol>
                    <a:gridCol w="1368724">
                      <a:extLst>
                        <a:ext uri="{9D8B030D-6E8A-4147-A177-3AD203B41FA5}">
                          <a16:colId xmlns:a16="http://schemas.microsoft.com/office/drawing/2014/main" val="20005"/>
                        </a:ext>
                      </a:extLst>
                    </a:gridCol>
                    <a:gridCol w="1449238">
                      <a:extLst>
                        <a:ext uri="{9D8B030D-6E8A-4147-A177-3AD203B41FA5}">
                          <a16:colId xmlns:a16="http://schemas.microsoft.com/office/drawing/2014/main" val="20006"/>
                        </a:ext>
                      </a:extLst>
                    </a:gridCol>
                    <a:gridCol w="1288211">
                      <a:extLst>
                        <a:ext uri="{9D8B030D-6E8A-4147-A177-3AD203B41FA5}">
                          <a16:colId xmlns:a16="http://schemas.microsoft.com/office/drawing/2014/main" val="20007"/>
                        </a:ext>
                      </a:extLst>
                    </a:gridCol>
                  </a:tblGrid>
                  <a:tr h="0">
                    <a:tc>
                      <a:txBody>
                        <a:bodyPr/>
                        <a:lstStyle/>
                        <a:p>
                          <a:pPr algn="ctr"/>
                          <a:endParaRPr lang="en-US" sz="1200" dirty="0"/>
                        </a:p>
                      </a:txBody>
                      <a:tcPr/>
                    </a:tc>
                    <a:tc>
                      <a:txBody>
                        <a:bodyPr/>
                        <a:lstStyle/>
                        <a:p>
                          <a:pPr algn="ctr"/>
                          <a:r>
                            <a:rPr lang="en-US" sz="1200" dirty="0"/>
                            <a:t>1</a:t>
                          </a:r>
                        </a:p>
                      </a:txBody>
                      <a:tcPr/>
                    </a:tc>
                    <a:tc>
                      <a:txBody>
                        <a:bodyPr/>
                        <a:lstStyle/>
                        <a:p>
                          <a:pPr algn="ctr"/>
                          <a:r>
                            <a:rPr lang="en-US" sz="1200" dirty="0"/>
                            <a:t>2</a:t>
                          </a:r>
                        </a:p>
                      </a:txBody>
                      <a:tcPr/>
                    </a:tc>
                    <a:tc>
                      <a:txBody>
                        <a:bodyPr/>
                        <a:lstStyle/>
                        <a:p>
                          <a:pPr algn="ctr"/>
                          <a:r>
                            <a:rPr lang="en-US" sz="1200" dirty="0"/>
                            <a:t>3</a:t>
                          </a:r>
                        </a:p>
                      </a:txBody>
                      <a:tcPr/>
                    </a:tc>
                    <a:tc>
                      <a:txBody>
                        <a:bodyPr/>
                        <a:lstStyle/>
                        <a:p>
                          <a:pPr algn="ctr"/>
                          <a:r>
                            <a:rPr lang="en-US" sz="1200" dirty="0"/>
                            <a:t>4</a:t>
                          </a:r>
                        </a:p>
                      </a:txBody>
                      <a:tcPr/>
                    </a:tc>
                    <a:tc>
                      <a:txBody>
                        <a:bodyPr/>
                        <a:lstStyle/>
                        <a:p>
                          <a:pPr algn="ctr"/>
                          <a:r>
                            <a:rPr lang="en-US" sz="1200" dirty="0"/>
                            <a:t>5</a:t>
                          </a:r>
                        </a:p>
                      </a:txBody>
                      <a:tcPr/>
                    </a:tc>
                    <a:tc>
                      <a:txBody>
                        <a:bodyPr/>
                        <a:lstStyle/>
                        <a:p>
                          <a:pPr algn="ctr"/>
                          <a:r>
                            <a:rPr lang="en-US" sz="1200" dirty="0"/>
                            <a:t>6</a:t>
                          </a:r>
                        </a:p>
                      </a:txBody>
                      <a:tcPr/>
                    </a:tc>
                    <a:tc>
                      <a:txBody>
                        <a:bodyPr/>
                        <a:lstStyle/>
                        <a:p>
                          <a:pPr algn="ctr"/>
                          <a:r>
                            <a:rPr lang="en-US" sz="1200" dirty="0"/>
                            <a:t>7</a:t>
                          </a:r>
                        </a:p>
                      </a:txBody>
                      <a:tcPr/>
                    </a:tc>
                    <a:extLst>
                      <a:ext uri="{0D108BD9-81ED-4DB2-BD59-A6C34878D82A}">
                        <a16:rowId xmlns:a16="http://schemas.microsoft.com/office/drawing/2014/main" val="10000"/>
                      </a:ext>
                    </a:extLst>
                  </a:tr>
                  <a:tr h="0">
                    <a:tc>
                      <a:txBody>
                        <a:bodyPr/>
                        <a:lstStyle/>
                        <a:p>
                          <a:pPr algn="ctr"/>
                          <a:endParaRPr lang="en-US" sz="1200"/>
                        </a:p>
                      </a:txBody>
                      <a:tcPr/>
                    </a:tc>
                    <a:tc>
                      <a:txBody>
                        <a:bodyPr/>
                        <a:lstStyle/>
                        <a:p>
                          <a:pPr algn="ctr"/>
                          <a:r>
                            <a:rPr lang="en-US" sz="1200" i="1" dirty="0"/>
                            <a:t>X</a:t>
                          </a:r>
                        </a:p>
                      </a:txBody>
                      <a:tcPr/>
                    </a:tc>
                    <a:tc>
                      <a:txBody>
                        <a:bodyPr/>
                        <a:lstStyle/>
                        <a:p>
                          <a:pPr algn="ctr"/>
                          <a:r>
                            <a:rPr lang="en-US" sz="1200" i="1" dirty="0"/>
                            <a:t>Y</a:t>
                          </a:r>
                        </a:p>
                      </a:txBody>
                      <a:tcPr/>
                    </a:tc>
                    <a:tc>
                      <a:txBody>
                        <a:bodyPr/>
                        <a:lstStyle/>
                        <a:p>
                          <a:pPr algn="ct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p>
                      </a:txBody>
                      <a:tcPr/>
                    </a:tc>
                    <a:tc>
                      <a:txBody>
                        <a:bodyPr/>
                        <a:lstStyle/>
                        <a:p>
                          <a:pPr algn="ct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r>
                            <a:rPr lang="en-US" sz="1200" baseline="0" dirty="0"/>
                            <a:t>)(</a:t>
                          </a: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r>
                            <a:rPr lang="en-US" sz="1200" baseline="0" dirty="0"/>
                            <a:t>)</a:t>
                          </a:r>
                          <a:endParaRPr lang="en-US" sz="1200" baseline="-25000" dirty="0"/>
                        </a:p>
                      </a:txBody>
                      <a:tcPr/>
                    </a:tc>
                    <a:tc>
                      <a:txBody>
                        <a:bodyPr/>
                        <a:lstStyle/>
                        <a:p>
                          <a:pPr algn="ct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r>
                            <a:rPr lang="en-US" sz="1200" dirty="0"/>
                            <a:t>)</a:t>
                          </a:r>
                          <a:r>
                            <a:rPr lang="en-US" sz="1200" baseline="30000" dirty="0"/>
                            <a:t>2</a:t>
                          </a:r>
                        </a:p>
                      </a:txBody>
                      <a:tcPr/>
                    </a:tc>
                    <a:tc>
                      <a:txBody>
                        <a:bodyPr/>
                        <a:lstStyle/>
                        <a:p>
                          <a:pPr algn="ctr"/>
                          <a:r>
                            <a:rPr lang="en-US" sz="1200" dirty="0"/>
                            <a:t>(</a:t>
                          </a: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r>
                            <a:rPr lang="en-US" sz="1200" dirty="0"/>
                            <a:t>)</a:t>
                          </a:r>
                          <a:r>
                            <a:rPr lang="en-US" sz="1200" baseline="30000" dirty="0"/>
                            <a:t>2</a:t>
                          </a:r>
                        </a:p>
                      </a:txBody>
                      <a:tcPr/>
                    </a:tc>
                    <a:extLst>
                      <a:ext uri="{0D108BD9-81ED-4DB2-BD59-A6C34878D82A}">
                        <a16:rowId xmlns:a16="http://schemas.microsoft.com/office/drawing/2014/main" val="10001"/>
                      </a:ext>
                    </a:extLst>
                  </a:tr>
                  <a:tr h="0">
                    <a:tc>
                      <a:txBody>
                        <a:bodyPr/>
                        <a:lstStyle/>
                        <a:p>
                          <a:pPr algn="ctr"/>
                          <a:endParaRPr lang="en-US" sz="1200"/>
                        </a:p>
                      </a:txBody>
                      <a:tcPr/>
                    </a:tc>
                    <a:tc>
                      <a:txBody>
                        <a:bodyPr/>
                        <a:lstStyle/>
                        <a:p>
                          <a:pPr algn="ctr"/>
                          <a:r>
                            <a:rPr lang="en-US" sz="1200" dirty="0"/>
                            <a:t>8</a:t>
                          </a:r>
                        </a:p>
                      </a:txBody>
                      <a:tcPr/>
                    </a:tc>
                    <a:tc>
                      <a:txBody>
                        <a:bodyPr/>
                        <a:lstStyle/>
                        <a:p>
                          <a:pPr algn="ctr"/>
                          <a:r>
                            <a:rPr lang="en-US" sz="1200" dirty="0"/>
                            <a:t>.8</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17.00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1.20</a:t>
                          </a:r>
                        </a:p>
                      </a:txBody>
                      <a:tcPr/>
                    </a:tc>
                    <a:tc>
                      <a:txBody>
                        <a:bodyPr/>
                        <a:lstStyle/>
                        <a:p>
                          <a:pPr algn="ctr"/>
                          <a:r>
                            <a:rPr lang="en-US" sz="1200" dirty="0"/>
                            <a:t>20.40</a:t>
                          </a:r>
                        </a:p>
                      </a:txBody>
                      <a:tcPr/>
                    </a:tc>
                    <a:tc>
                      <a:txBody>
                        <a:bodyPr/>
                        <a:lstStyle/>
                        <a:p>
                          <a:pPr algn="ctr"/>
                          <a:r>
                            <a:rPr lang="en-US" sz="1200" dirty="0"/>
                            <a:t>289.00</a:t>
                          </a:r>
                        </a:p>
                      </a:txBody>
                      <a:tcPr/>
                    </a:tc>
                    <a:tc>
                      <a:txBody>
                        <a:bodyPr/>
                        <a:lstStyle/>
                        <a:p>
                          <a:pPr algn="ctr"/>
                          <a:r>
                            <a:rPr lang="en-US" sz="1200" dirty="0"/>
                            <a:t>1.44</a:t>
                          </a:r>
                        </a:p>
                      </a:txBody>
                      <a:tcPr/>
                    </a:tc>
                    <a:extLst>
                      <a:ext uri="{0D108BD9-81ED-4DB2-BD59-A6C34878D82A}">
                        <a16:rowId xmlns:a16="http://schemas.microsoft.com/office/drawing/2014/main" val="10002"/>
                      </a:ext>
                    </a:extLst>
                  </a:tr>
                  <a:tr h="0">
                    <a:tc>
                      <a:txBody>
                        <a:bodyPr/>
                        <a:lstStyle/>
                        <a:p>
                          <a:pPr algn="ctr"/>
                          <a:endParaRPr lang="en-US" sz="1200"/>
                        </a:p>
                      </a:txBody>
                      <a:tcPr/>
                    </a:tc>
                    <a:tc>
                      <a:txBody>
                        <a:bodyPr/>
                        <a:lstStyle/>
                        <a:p>
                          <a:pPr algn="ctr"/>
                          <a:r>
                            <a:rPr lang="en-US" sz="1200" dirty="0"/>
                            <a:t>15</a:t>
                          </a:r>
                        </a:p>
                      </a:txBody>
                      <a:tcPr/>
                    </a:tc>
                    <a:tc>
                      <a:txBody>
                        <a:bodyPr/>
                        <a:lstStyle/>
                        <a:p>
                          <a:pPr algn="ctr"/>
                          <a:r>
                            <a:rPr lang="en-US" sz="1200" dirty="0"/>
                            <a:t>2.0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10.00</a:t>
                          </a:r>
                        </a:p>
                      </a:txBody>
                      <a:tcPr/>
                    </a:tc>
                    <a:tc>
                      <a:txBody>
                        <a:bodyPr/>
                        <a:lstStyle/>
                        <a:p>
                          <a:pPr algn="ctr"/>
                          <a:r>
                            <a:rPr lang="en-US" sz="1200" dirty="0"/>
                            <a:t>0.00</a:t>
                          </a:r>
                        </a:p>
                      </a:txBody>
                      <a:tcPr/>
                    </a:tc>
                    <a:tc>
                      <a:txBody>
                        <a:bodyPr/>
                        <a:lstStyle/>
                        <a:p>
                          <a:pPr algn="ctr"/>
                          <a:r>
                            <a:rPr lang="en-US" sz="1200" dirty="0"/>
                            <a:t>0.00</a:t>
                          </a:r>
                        </a:p>
                      </a:txBody>
                      <a:tcPr/>
                    </a:tc>
                    <a:tc>
                      <a:txBody>
                        <a:bodyPr/>
                        <a:lstStyle/>
                        <a:p>
                          <a:pPr algn="ctr"/>
                          <a:r>
                            <a:rPr lang="en-US" sz="1200" dirty="0"/>
                            <a:t>100.00</a:t>
                          </a:r>
                        </a:p>
                      </a:txBody>
                      <a:tcPr/>
                    </a:tc>
                    <a:tc>
                      <a:txBody>
                        <a:bodyPr/>
                        <a:lstStyle/>
                        <a:p>
                          <a:pPr algn="ctr"/>
                          <a:r>
                            <a:rPr lang="en-US" sz="1200" dirty="0"/>
                            <a:t>0.00</a:t>
                          </a:r>
                        </a:p>
                      </a:txBody>
                      <a:tcPr/>
                    </a:tc>
                    <a:extLst>
                      <a:ext uri="{0D108BD9-81ED-4DB2-BD59-A6C34878D82A}">
                        <a16:rowId xmlns:a16="http://schemas.microsoft.com/office/drawing/2014/main" val="10003"/>
                      </a:ext>
                    </a:extLst>
                  </a:tr>
                  <a:tr h="0">
                    <a:tc>
                      <a:txBody>
                        <a:bodyPr/>
                        <a:lstStyle/>
                        <a:p>
                          <a:pPr algn="ctr"/>
                          <a:endParaRPr lang="en-US" sz="1200" dirty="0"/>
                        </a:p>
                      </a:txBody>
                      <a:tcPr/>
                    </a:tc>
                    <a:tc>
                      <a:txBody>
                        <a:bodyPr/>
                        <a:lstStyle/>
                        <a:p>
                          <a:pPr algn="ctr"/>
                          <a:r>
                            <a:rPr lang="en-US" sz="1200" dirty="0"/>
                            <a:t>22</a:t>
                          </a:r>
                        </a:p>
                      </a:txBody>
                      <a:tcPr/>
                    </a:tc>
                    <a:tc>
                      <a:txBody>
                        <a:bodyPr/>
                        <a:lstStyle/>
                        <a:p>
                          <a:pPr algn="ctr"/>
                          <a:r>
                            <a:rPr lang="en-US" sz="1200" dirty="0"/>
                            <a:t>1.5</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3.00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dirty="0"/>
                            <a:t>1.20</a:t>
                          </a:r>
                        </a:p>
                      </a:txBody>
                      <a:tcPr/>
                    </a:tc>
                    <a:tc>
                      <a:txBody>
                        <a:bodyPr/>
                        <a:lstStyle/>
                        <a:p>
                          <a:pPr algn="ctr"/>
                          <a:r>
                            <a:rPr lang="en-US" sz="1200" dirty="0"/>
                            <a:t>9.00</a:t>
                          </a:r>
                        </a:p>
                      </a:txBody>
                      <a:tcPr/>
                    </a:tc>
                    <a:tc>
                      <a:txBody>
                        <a:bodyPr/>
                        <a:lstStyle/>
                        <a:p>
                          <a:pPr algn="ctr"/>
                          <a:r>
                            <a:rPr lang="en-US" sz="1200" dirty="0"/>
                            <a:t>0.25</a:t>
                          </a:r>
                        </a:p>
                      </a:txBody>
                      <a:tcPr/>
                    </a:tc>
                    <a:extLst>
                      <a:ext uri="{0D108BD9-81ED-4DB2-BD59-A6C34878D82A}">
                        <a16:rowId xmlns:a16="http://schemas.microsoft.com/office/drawing/2014/main" val="10004"/>
                      </a:ext>
                    </a:extLst>
                  </a:tr>
                  <a:tr h="0">
                    <a:tc>
                      <a:txBody>
                        <a:bodyPr/>
                        <a:lstStyle/>
                        <a:p>
                          <a:pPr algn="ctr"/>
                          <a:endParaRPr lang="en-US" sz="1200" dirty="0"/>
                        </a:p>
                      </a:txBody>
                      <a:tcPr/>
                    </a:tc>
                    <a:tc>
                      <a:txBody>
                        <a:bodyPr/>
                        <a:lstStyle/>
                        <a:p>
                          <a:pPr algn="ctr"/>
                          <a:r>
                            <a:rPr lang="en-US" sz="1200" dirty="0"/>
                            <a:t>31</a:t>
                          </a:r>
                        </a:p>
                      </a:txBody>
                      <a:tcPr/>
                    </a:tc>
                    <a:tc>
                      <a:txBody>
                        <a:bodyPr/>
                        <a:lstStyle/>
                        <a:p>
                          <a:pPr algn="ctr"/>
                          <a:r>
                            <a:rPr lang="en-US" sz="1200" dirty="0"/>
                            <a:t>2.3</a:t>
                          </a:r>
                        </a:p>
                      </a:txBody>
                      <a:tcPr/>
                    </a:tc>
                    <a:tc>
                      <a:txBody>
                        <a:bodyPr/>
                        <a:lstStyle/>
                        <a:p>
                          <a:pPr algn="ctr"/>
                          <a:r>
                            <a:rPr lang="en-US" sz="1200" dirty="0"/>
                            <a:t>6.00</a:t>
                          </a:r>
                        </a:p>
                      </a:txBody>
                      <a:tcPr/>
                    </a:tc>
                    <a:tc>
                      <a:txBody>
                        <a:bodyPr/>
                        <a:lstStyle/>
                        <a:p>
                          <a:pPr algn="ctr"/>
                          <a:r>
                            <a:rPr lang="en-US" sz="1200" dirty="0"/>
                            <a:t>0.30</a:t>
                          </a:r>
                        </a:p>
                      </a:txBody>
                      <a:tcPr/>
                    </a:tc>
                    <a:tc>
                      <a:txBody>
                        <a:bodyPr/>
                        <a:lstStyle/>
                        <a:p>
                          <a:pPr algn="ctr"/>
                          <a:r>
                            <a:rPr lang="en-US" sz="1200" dirty="0"/>
                            <a:t>1.80</a:t>
                          </a:r>
                        </a:p>
                      </a:txBody>
                      <a:tcPr/>
                    </a:tc>
                    <a:tc>
                      <a:txBody>
                        <a:bodyPr/>
                        <a:lstStyle/>
                        <a:p>
                          <a:pPr algn="ctr"/>
                          <a:r>
                            <a:rPr lang="en-US" sz="1200" dirty="0"/>
                            <a:t>36.00</a:t>
                          </a:r>
                        </a:p>
                      </a:txBody>
                      <a:tcPr/>
                    </a:tc>
                    <a:tc>
                      <a:txBody>
                        <a:bodyPr/>
                        <a:lstStyle/>
                        <a:p>
                          <a:pPr algn="ctr"/>
                          <a:r>
                            <a:rPr lang="en-US" sz="1200" dirty="0"/>
                            <a:t>0.09</a:t>
                          </a:r>
                        </a:p>
                      </a:txBody>
                      <a:tcPr/>
                    </a:tc>
                    <a:extLst>
                      <a:ext uri="{0D108BD9-81ED-4DB2-BD59-A6C34878D82A}">
                        <a16:rowId xmlns:a16="http://schemas.microsoft.com/office/drawing/2014/main" val="10005"/>
                      </a:ext>
                    </a:extLst>
                  </a:tr>
                  <a:tr h="0">
                    <a:tc>
                      <a:txBody>
                        <a:bodyPr/>
                        <a:lstStyle/>
                        <a:p>
                          <a:pPr algn="ctr"/>
                          <a:endParaRPr lang="en-US" sz="1200" dirty="0"/>
                        </a:p>
                      </a:txBody>
                      <a:tcPr/>
                    </a:tc>
                    <a:tc>
                      <a:txBody>
                        <a:bodyPr/>
                        <a:lstStyle/>
                        <a:p>
                          <a:pPr algn="ctr"/>
                          <a:r>
                            <a:rPr lang="en-US" sz="1200" dirty="0"/>
                            <a:t>35</a:t>
                          </a:r>
                        </a:p>
                      </a:txBody>
                      <a:tcPr/>
                    </a:tc>
                    <a:tc>
                      <a:txBody>
                        <a:bodyPr/>
                        <a:lstStyle/>
                        <a:p>
                          <a:pPr algn="ctr"/>
                          <a:r>
                            <a:rPr lang="en-US" sz="1200" dirty="0"/>
                            <a:t>1.5</a:t>
                          </a:r>
                        </a:p>
                      </a:txBody>
                      <a:tcPr/>
                    </a:tc>
                    <a:tc>
                      <a:txBody>
                        <a:bodyPr/>
                        <a:lstStyle/>
                        <a:p>
                          <a:pPr algn="ctr"/>
                          <a:r>
                            <a:rPr lang="en-US" sz="1200" dirty="0"/>
                            <a:t>10.00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5.00</a:t>
                          </a:r>
                        </a:p>
                      </a:txBody>
                      <a:tcPr/>
                    </a:tc>
                    <a:tc>
                      <a:txBody>
                        <a:bodyPr/>
                        <a:lstStyle/>
                        <a:p>
                          <a:pPr algn="ctr"/>
                          <a:r>
                            <a:rPr lang="en-US" sz="1200" dirty="0"/>
                            <a:t>100.00</a:t>
                          </a:r>
                        </a:p>
                      </a:txBody>
                      <a:tcPr/>
                    </a:tc>
                    <a:tc>
                      <a:txBody>
                        <a:bodyPr/>
                        <a:lstStyle/>
                        <a:p>
                          <a:pPr algn="ctr"/>
                          <a:r>
                            <a:rPr lang="en-US" sz="1200" dirty="0"/>
                            <a:t>0.25</a:t>
                          </a:r>
                        </a:p>
                      </a:txBody>
                      <a:tcPr/>
                    </a:tc>
                    <a:extLst>
                      <a:ext uri="{0D108BD9-81ED-4DB2-BD59-A6C34878D82A}">
                        <a16:rowId xmlns:a16="http://schemas.microsoft.com/office/drawing/2014/main" val="10006"/>
                      </a:ext>
                    </a:extLst>
                  </a:tr>
                  <a:tr h="0">
                    <a:tc>
                      <a:txBody>
                        <a:bodyPr/>
                        <a:lstStyle/>
                        <a:p>
                          <a:pPr algn="ctr"/>
                          <a:endParaRPr lang="en-US" sz="1200" dirty="0"/>
                        </a:p>
                      </a:txBody>
                      <a:tcPr/>
                    </a:tc>
                    <a:tc>
                      <a:txBody>
                        <a:bodyPr/>
                        <a:lstStyle/>
                        <a:p>
                          <a:pPr algn="ctr"/>
                          <a:r>
                            <a:rPr lang="en-US" sz="1200" dirty="0"/>
                            <a:t>38</a:t>
                          </a:r>
                        </a:p>
                      </a:txBody>
                      <a:tcPr/>
                    </a:tc>
                    <a:tc>
                      <a:txBody>
                        <a:bodyPr/>
                        <a:lstStyle/>
                        <a:p>
                          <a:pPr algn="ctr"/>
                          <a:r>
                            <a:rPr lang="en-US" sz="1200" dirty="0"/>
                            <a:t>3.3</a:t>
                          </a:r>
                        </a:p>
                      </a:txBody>
                      <a:tcPr/>
                    </a:tc>
                    <a:tc>
                      <a:txBody>
                        <a:bodyPr/>
                        <a:lstStyle/>
                        <a:p>
                          <a:pPr algn="ctr"/>
                          <a:r>
                            <a:rPr lang="en-US" sz="1200" dirty="0"/>
                            <a:t>13.00</a:t>
                          </a:r>
                        </a:p>
                      </a:txBody>
                      <a:tcPr/>
                    </a:tc>
                    <a:tc>
                      <a:txBody>
                        <a:bodyPr/>
                        <a:lstStyle/>
                        <a:p>
                          <a:pPr algn="ctr"/>
                          <a:r>
                            <a:rPr lang="en-US" sz="1200" dirty="0"/>
                            <a:t>1.30</a:t>
                          </a:r>
                        </a:p>
                      </a:txBody>
                      <a:tcPr/>
                    </a:tc>
                    <a:tc>
                      <a:txBody>
                        <a:bodyPr/>
                        <a:lstStyle/>
                        <a:p>
                          <a:pPr algn="ctr"/>
                          <a:r>
                            <a:rPr lang="en-US" sz="1200" dirty="0"/>
                            <a:t>16.90</a:t>
                          </a:r>
                        </a:p>
                      </a:txBody>
                      <a:tcPr/>
                    </a:tc>
                    <a:tc>
                      <a:txBody>
                        <a:bodyPr/>
                        <a:lstStyle/>
                        <a:p>
                          <a:pPr algn="ctr"/>
                          <a:r>
                            <a:rPr lang="en-US" sz="1200" dirty="0"/>
                            <a:t>169.00</a:t>
                          </a:r>
                        </a:p>
                      </a:txBody>
                      <a:tcPr/>
                    </a:tc>
                    <a:tc>
                      <a:txBody>
                        <a:bodyPr/>
                        <a:lstStyle/>
                        <a:p>
                          <a:pPr algn="ctr"/>
                          <a:r>
                            <a:rPr lang="en-US" sz="1200" dirty="0"/>
                            <a:t>1.69</a:t>
                          </a:r>
                        </a:p>
                      </a:txBody>
                      <a:tcPr/>
                    </a:tc>
                    <a:extLst>
                      <a:ext uri="{0D108BD9-81ED-4DB2-BD59-A6C34878D82A}">
                        <a16:rowId xmlns:a16="http://schemas.microsoft.com/office/drawing/2014/main" val="10007"/>
                      </a:ext>
                    </a:extLst>
                  </a:tr>
                  <a:tr h="0">
                    <a:tc>
                      <a:txBody>
                        <a:bodyPr/>
                        <a:lstStyle/>
                        <a:p>
                          <a:pPr algn="ctr"/>
                          <a:endParaRPr lang="en-US" sz="1200" dirty="0"/>
                        </a:p>
                      </a:txBody>
                      <a:tcPr/>
                    </a:tc>
                    <a:tc>
                      <a:txBody>
                        <a:bodyPr/>
                        <a:lstStyle/>
                        <a:p>
                          <a:pPr algn="ctr"/>
                          <a:r>
                            <a:rPr lang="en-US" sz="1200" dirty="0"/>
                            <a:t>15</a:t>
                          </a:r>
                        </a:p>
                      </a:txBody>
                      <a:tcPr/>
                    </a:tc>
                    <a:tc>
                      <a:txBody>
                        <a:bodyPr/>
                        <a:lstStyle/>
                        <a:p>
                          <a:pPr algn="ctr"/>
                          <a:r>
                            <a:rPr lang="en-US" sz="1200" dirty="0"/>
                            <a:t>1.5</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10.00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dirty="0"/>
                            <a:t>5.00</a:t>
                          </a:r>
                        </a:p>
                      </a:txBody>
                      <a:tcPr/>
                    </a:tc>
                    <a:tc>
                      <a:txBody>
                        <a:bodyPr/>
                        <a:lstStyle/>
                        <a:p>
                          <a:pPr algn="ctr"/>
                          <a:r>
                            <a:rPr lang="en-US" sz="1200" dirty="0"/>
                            <a:t>100.00</a:t>
                          </a:r>
                        </a:p>
                      </a:txBody>
                      <a:tcPr/>
                    </a:tc>
                    <a:tc>
                      <a:txBody>
                        <a:bodyPr/>
                        <a:lstStyle/>
                        <a:p>
                          <a:pPr algn="ctr"/>
                          <a:r>
                            <a:rPr lang="en-US" sz="1200" dirty="0"/>
                            <a:t>0.25</a:t>
                          </a:r>
                        </a:p>
                      </a:txBody>
                      <a:tcPr/>
                    </a:tc>
                    <a:extLst>
                      <a:ext uri="{0D108BD9-81ED-4DB2-BD59-A6C34878D82A}">
                        <a16:rowId xmlns:a16="http://schemas.microsoft.com/office/drawing/2014/main" val="10008"/>
                      </a:ext>
                    </a:extLst>
                  </a:tr>
                  <a:tr h="0">
                    <a:tc>
                      <a:txBody>
                        <a:bodyPr/>
                        <a:lstStyle/>
                        <a:p>
                          <a:pPr algn="ctr"/>
                          <a:endParaRPr lang="en-US" sz="1200" dirty="0"/>
                        </a:p>
                      </a:txBody>
                      <a:tcPr/>
                    </a:tc>
                    <a:tc>
                      <a:txBody>
                        <a:bodyPr/>
                        <a:lstStyle/>
                        <a:p>
                          <a:pPr algn="ctr"/>
                          <a:r>
                            <a:rPr lang="en-US" sz="1200" dirty="0"/>
                            <a:t>36</a:t>
                          </a:r>
                        </a:p>
                      </a:txBody>
                      <a:tcPr/>
                    </a:tc>
                    <a:tc>
                      <a:txBody>
                        <a:bodyPr/>
                        <a:lstStyle/>
                        <a:p>
                          <a:pPr algn="ctr"/>
                          <a:r>
                            <a:rPr lang="en-US" sz="1200" dirty="0"/>
                            <a:t>3.1</a:t>
                          </a:r>
                        </a:p>
                      </a:txBody>
                      <a:tcPr/>
                    </a:tc>
                    <a:tc>
                      <a:txBody>
                        <a:bodyPr/>
                        <a:lstStyle/>
                        <a:p>
                          <a:pPr algn="ctr"/>
                          <a:r>
                            <a:rPr lang="en-US" sz="1200" dirty="0"/>
                            <a:t>11.00</a:t>
                          </a:r>
                        </a:p>
                      </a:txBody>
                      <a:tcPr/>
                    </a:tc>
                    <a:tc>
                      <a:txBody>
                        <a:bodyPr/>
                        <a:lstStyle/>
                        <a:p>
                          <a:pPr algn="ctr"/>
                          <a:r>
                            <a:rPr lang="en-US" sz="1200" dirty="0"/>
                            <a:t>1.10</a:t>
                          </a:r>
                        </a:p>
                      </a:txBody>
                      <a:tcPr/>
                    </a:tc>
                    <a:tc>
                      <a:txBody>
                        <a:bodyPr/>
                        <a:lstStyle/>
                        <a:p>
                          <a:pPr algn="ctr"/>
                          <a:r>
                            <a:rPr lang="en-US" sz="1200" dirty="0"/>
                            <a:t>12.10</a:t>
                          </a:r>
                        </a:p>
                      </a:txBody>
                      <a:tcPr/>
                    </a:tc>
                    <a:tc>
                      <a:txBody>
                        <a:bodyPr/>
                        <a:lstStyle/>
                        <a:p>
                          <a:pPr algn="ctr"/>
                          <a:r>
                            <a:rPr lang="en-US" sz="1200" dirty="0"/>
                            <a:t>121.00</a:t>
                          </a:r>
                        </a:p>
                      </a:txBody>
                      <a:tcPr/>
                    </a:tc>
                    <a:tc>
                      <a:txBody>
                        <a:bodyPr/>
                        <a:lstStyle/>
                        <a:p>
                          <a:pPr algn="ctr"/>
                          <a:r>
                            <a:rPr lang="en-US" sz="1200" dirty="0"/>
                            <a:t>1.21</a:t>
                          </a:r>
                        </a:p>
                      </a:txBody>
                      <a:tcPr/>
                    </a:tc>
                    <a:extLst>
                      <a:ext uri="{0D108BD9-81ED-4DB2-BD59-A6C34878D82A}">
                        <a16:rowId xmlns:a16="http://schemas.microsoft.com/office/drawing/2014/main" val="10009"/>
                      </a:ext>
                    </a:extLst>
                  </a:tr>
                  <a:tr h="0">
                    <a:tc>
                      <a:txBody>
                        <a:bodyPr/>
                        <a:lstStyle/>
                        <a:p>
                          <a:pPr algn="ctr"/>
                          <a:r>
                            <a:rPr lang="en-US" sz="1200" i="1" dirty="0"/>
                            <a:t>M</a:t>
                          </a:r>
                        </a:p>
                      </a:txBody>
                      <a:tcPr/>
                    </a:tc>
                    <a:tc>
                      <a:txBody>
                        <a:bodyPr/>
                        <a:lstStyle/>
                        <a:p>
                          <a:pPr algn="ctr"/>
                          <a:r>
                            <a:rPr lang="en-US" sz="1200" dirty="0"/>
                            <a:t>25.00</a:t>
                          </a:r>
                        </a:p>
                      </a:txBody>
                      <a:tcPr/>
                    </a:tc>
                    <a:tc>
                      <a:txBody>
                        <a:bodyPr/>
                        <a:lstStyle/>
                        <a:p>
                          <a:pPr algn="ctr"/>
                          <a:r>
                            <a:rPr lang="en-US" sz="1200" dirty="0"/>
                            <a:t>2.00</a:t>
                          </a:r>
                        </a:p>
                      </a:txBody>
                      <a:tcPr/>
                    </a:tc>
                    <a:tc>
                      <a:txBody>
                        <a:bodyPr/>
                        <a:lstStyle/>
                        <a:p>
                          <a:pPr algn="ctr"/>
                          <a:endParaRPr lang="en-US" sz="1200" dirty="0"/>
                        </a:p>
                      </a:txBody>
                      <a:tcPr/>
                    </a:tc>
                    <a:tc>
                      <a:txBody>
                        <a:bodyPr/>
                        <a:lstStyle/>
                        <a:p>
                          <a:pPr algn="ctr"/>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sz="1200" i="1" smtClean="0">
                                    <a:latin typeface="Cambria Math" charset="0"/>
                                    <a:ea typeface="Cambria Math" charset="0"/>
                                    <a:cs typeface="Cambria Math" charset="0"/>
                                  </a:rPr>
                                  <m:t>Σ</m:t>
                                </m:r>
                                <m:r>
                                  <a:rPr lang="en-US" sz="1200" b="0" i="1" smtClean="0">
                                    <a:latin typeface="Cambria Math" charset="0"/>
                                    <a:ea typeface="Cambria Math" charset="0"/>
                                    <a:cs typeface="Cambria Math" charset="0"/>
                                  </a:rPr>
                                  <m:t>=52.70</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sz="1200" i="1" smtClean="0">
                                    <a:latin typeface="Cambria Math" charset="0"/>
                                    <a:ea typeface="Cambria Math" charset="0"/>
                                    <a:cs typeface="Cambria Math" charset="0"/>
                                  </a:rPr>
                                  <m:t>Σ</m:t>
                                </m:r>
                                <m:r>
                                  <a:rPr lang="en-US" sz="1200" b="0" i="1" smtClean="0">
                                    <a:latin typeface="Cambria Math" charset="0"/>
                                    <a:ea typeface="Cambria Math" charset="0"/>
                                    <a:cs typeface="Cambria Math" charset="0"/>
                                  </a:rPr>
                                  <m:t>=</m:t>
                                </m:r>
                                <m:sSub>
                                  <m:sSubPr>
                                    <m:ctrlPr>
                                      <a:rPr lang="en-US" sz="1200" b="0" i="1" smtClean="0">
                                        <a:latin typeface="Cambria Math" panose="02040503050406030204" pitchFamily="18" charset="0"/>
                                        <a:ea typeface="Cambria Math" charset="0"/>
                                        <a:cs typeface="Cambria Math" charset="0"/>
                                      </a:rPr>
                                    </m:ctrlPr>
                                  </m:sSubPr>
                                  <m:e>
                                    <m:r>
                                      <a:rPr lang="en-US" sz="1200" b="0" i="1" smtClean="0">
                                        <a:latin typeface="Cambria Math" charset="0"/>
                                        <a:ea typeface="Cambria Math" charset="0"/>
                                        <a:cs typeface="Cambria Math" charset="0"/>
                                      </a:rPr>
                                      <m:t>𝑆𝑆</m:t>
                                    </m:r>
                                  </m:e>
                                  <m:sub>
                                    <m:r>
                                      <a:rPr lang="en-US" sz="1200" b="0" i="1" smtClean="0">
                                        <a:latin typeface="Cambria Math" charset="0"/>
                                        <a:ea typeface="Cambria Math" charset="0"/>
                                        <a:cs typeface="Cambria Math" charset="0"/>
                                      </a:rPr>
                                      <m:t>𝑋</m:t>
                                    </m:r>
                                  </m:sub>
                                </m:sSub>
                                <m:r>
                                  <a:rPr lang="en-US" sz="1200" b="0" i="1" smtClean="0">
                                    <a:latin typeface="Cambria Math" charset="0"/>
                                    <a:ea typeface="Cambria Math" charset="0"/>
                                    <a:cs typeface="Cambria Math" charset="0"/>
                                  </a:rPr>
                                  <m:t>=924.00</m:t>
                                </m:r>
                              </m:oMath>
                            </m:oMathPara>
                          </a14:m>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sz="1200" i="1" smtClean="0">
                                    <a:latin typeface="Cambria Math" charset="0"/>
                                    <a:ea typeface="Cambria Math" charset="0"/>
                                    <a:cs typeface="Cambria Math" charset="0"/>
                                  </a:rPr>
                                  <m:t>Σ</m:t>
                                </m:r>
                                <m:r>
                                  <a:rPr lang="en-US" sz="1200" b="0" i="1" smtClean="0">
                                    <a:latin typeface="Cambria Math" charset="0"/>
                                    <a:ea typeface="Cambria Math" charset="0"/>
                                    <a:cs typeface="Cambria Math" charset="0"/>
                                  </a:rPr>
                                  <m:t>=</m:t>
                                </m:r>
                                <m:sSub>
                                  <m:sSubPr>
                                    <m:ctrlPr>
                                      <a:rPr lang="en-US" sz="1200" b="0" i="1" smtClean="0">
                                        <a:latin typeface="Cambria Math" panose="02040503050406030204" pitchFamily="18" charset="0"/>
                                        <a:ea typeface="Cambria Math" charset="0"/>
                                        <a:cs typeface="Cambria Math" charset="0"/>
                                      </a:rPr>
                                    </m:ctrlPr>
                                  </m:sSubPr>
                                  <m:e>
                                    <m:r>
                                      <a:rPr lang="en-US" sz="1200" b="0" i="1" smtClean="0">
                                        <a:latin typeface="Cambria Math" charset="0"/>
                                        <a:ea typeface="Cambria Math" charset="0"/>
                                        <a:cs typeface="Cambria Math" charset="0"/>
                                      </a:rPr>
                                      <m:t>𝑆𝑆</m:t>
                                    </m:r>
                                  </m:e>
                                  <m:sub>
                                    <m:r>
                                      <a:rPr lang="en-US" sz="1200" b="0" i="1" smtClean="0">
                                        <a:latin typeface="Cambria Math" charset="0"/>
                                        <a:ea typeface="Cambria Math" charset="0"/>
                                        <a:cs typeface="Cambria Math" charset="0"/>
                                      </a:rPr>
                                      <m:t>𝑌</m:t>
                                    </m:r>
                                  </m:sub>
                                </m:sSub>
                                <m:r>
                                  <a:rPr lang="en-US" sz="1200" b="0" i="1" smtClean="0">
                                    <a:latin typeface="Cambria Math" charset="0"/>
                                    <a:ea typeface="Cambria Math" charset="0"/>
                                    <a:cs typeface="Cambria Math" charset="0"/>
                                  </a:rPr>
                                  <m:t>=5.18</m:t>
                                </m:r>
                              </m:oMath>
                            </m:oMathPara>
                          </a14:m>
                          <a:endParaRPr lang="en-US" sz="1200" dirty="0"/>
                        </a:p>
                      </a:txBody>
                      <a:tcPr/>
                    </a:tc>
                    <a:extLst>
                      <a:ext uri="{0D108BD9-81ED-4DB2-BD59-A6C34878D82A}">
                        <a16:rowId xmlns:a16="http://schemas.microsoft.com/office/drawing/2014/main" val="10010"/>
                      </a:ext>
                    </a:extLst>
                  </a:tr>
                </a:tbl>
              </a:graphicData>
            </a:graphic>
          </p:graphicFrame>
        </mc:Choice>
        <mc:Fallback xmlns="">
          <p:graphicFrame>
            <p:nvGraphicFramePr>
              <p:cNvPr id="9" name="Table 8">
                <a:extLst>
                  <a:ext uri="{FF2B5EF4-FFF2-40B4-BE49-F238E27FC236}">
                    <a16:creationId xmlns:a16="http://schemas.microsoft.com/office/drawing/2014/main" id="{1ED2F8E1-41FE-42EF-B02E-5F97DF0824D6}"/>
                  </a:ext>
                </a:extLst>
              </p:cNvPr>
              <p:cNvGraphicFramePr>
                <a:graphicFrameLocks noGrp="1"/>
              </p:cNvGraphicFramePr>
              <p:nvPr>
                <p:extLst>
                  <p:ext uri="{D42A27DB-BD31-4B8C-83A1-F6EECF244321}">
                    <p14:modId xmlns:p14="http://schemas.microsoft.com/office/powerpoint/2010/main" val="2660637338"/>
                  </p:ext>
                </p:extLst>
              </p:nvPr>
            </p:nvGraphicFramePr>
            <p:xfrm>
              <a:off x="304800" y="1920239"/>
              <a:ext cx="8534400" cy="3017520"/>
            </p:xfrm>
            <a:graphic>
              <a:graphicData uri="http://schemas.openxmlformats.org/drawingml/2006/table">
                <a:tbl>
                  <a:tblPr firstRow="1" bandRow="1">
                    <a:tableStyleId>{7DF18680-E054-41AD-8BC1-D1AEF772440D}</a:tableStyleId>
                  </a:tblPr>
                  <a:tblGrid>
                    <a:gridCol w="483078">
                      <a:extLst>
                        <a:ext uri="{9D8B030D-6E8A-4147-A177-3AD203B41FA5}">
                          <a16:colId xmlns:a16="http://schemas.microsoft.com/office/drawing/2014/main" val="20000"/>
                        </a:ext>
                      </a:extLst>
                    </a:gridCol>
                    <a:gridCol w="885646">
                      <a:extLst>
                        <a:ext uri="{9D8B030D-6E8A-4147-A177-3AD203B41FA5}">
                          <a16:colId xmlns:a16="http://schemas.microsoft.com/office/drawing/2014/main" val="20001"/>
                        </a:ext>
                      </a:extLst>
                    </a:gridCol>
                    <a:gridCol w="1046672">
                      <a:extLst>
                        <a:ext uri="{9D8B030D-6E8A-4147-A177-3AD203B41FA5}">
                          <a16:colId xmlns:a16="http://schemas.microsoft.com/office/drawing/2014/main" val="20002"/>
                        </a:ext>
                      </a:extLst>
                    </a:gridCol>
                    <a:gridCol w="1046672">
                      <a:extLst>
                        <a:ext uri="{9D8B030D-6E8A-4147-A177-3AD203B41FA5}">
                          <a16:colId xmlns:a16="http://schemas.microsoft.com/office/drawing/2014/main" val="20003"/>
                        </a:ext>
                      </a:extLst>
                    </a:gridCol>
                    <a:gridCol w="966159">
                      <a:extLst>
                        <a:ext uri="{9D8B030D-6E8A-4147-A177-3AD203B41FA5}">
                          <a16:colId xmlns:a16="http://schemas.microsoft.com/office/drawing/2014/main" val="20004"/>
                        </a:ext>
                      </a:extLst>
                    </a:gridCol>
                    <a:gridCol w="1368724">
                      <a:extLst>
                        <a:ext uri="{9D8B030D-6E8A-4147-A177-3AD203B41FA5}">
                          <a16:colId xmlns:a16="http://schemas.microsoft.com/office/drawing/2014/main" val="20005"/>
                        </a:ext>
                      </a:extLst>
                    </a:gridCol>
                    <a:gridCol w="1449238">
                      <a:extLst>
                        <a:ext uri="{9D8B030D-6E8A-4147-A177-3AD203B41FA5}">
                          <a16:colId xmlns:a16="http://schemas.microsoft.com/office/drawing/2014/main" val="20006"/>
                        </a:ext>
                      </a:extLst>
                    </a:gridCol>
                    <a:gridCol w="1288211">
                      <a:extLst>
                        <a:ext uri="{9D8B030D-6E8A-4147-A177-3AD203B41FA5}">
                          <a16:colId xmlns:a16="http://schemas.microsoft.com/office/drawing/2014/main" val="20007"/>
                        </a:ext>
                      </a:extLst>
                    </a:gridCol>
                  </a:tblGrid>
                  <a:tr h="274320">
                    <a:tc>
                      <a:txBody>
                        <a:bodyPr/>
                        <a:lstStyle/>
                        <a:p>
                          <a:pPr algn="ctr"/>
                          <a:endParaRPr lang="en-US" sz="1200" dirty="0"/>
                        </a:p>
                      </a:txBody>
                      <a:tcPr/>
                    </a:tc>
                    <a:tc>
                      <a:txBody>
                        <a:bodyPr/>
                        <a:lstStyle/>
                        <a:p>
                          <a:pPr algn="ctr"/>
                          <a:r>
                            <a:rPr lang="en-US" sz="1200" dirty="0"/>
                            <a:t>1</a:t>
                          </a:r>
                        </a:p>
                      </a:txBody>
                      <a:tcPr/>
                    </a:tc>
                    <a:tc>
                      <a:txBody>
                        <a:bodyPr/>
                        <a:lstStyle/>
                        <a:p>
                          <a:pPr algn="ctr"/>
                          <a:r>
                            <a:rPr lang="en-US" sz="1200" dirty="0"/>
                            <a:t>2</a:t>
                          </a:r>
                        </a:p>
                      </a:txBody>
                      <a:tcPr/>
                    </a:tc>
                    <a:tc>
                      <a:txBody>
                        <a:bodyPr/>
                        <a:lstStyle/>
                        <a:p>
                          <a:pPr algn="ctr"/>
                          <a:r>
                            <a:rPr lang="en-US" sz="1200" dirty="0"/>
                            <a:t>3</a:t>
                          </a:r>
                        </a:p>
                      </a:txBody>
                      <a:tcPr/>
                    </a:tc>
                    <a:tc>
                      <a:txBody>
                        <a:bodyPr/>
                        <a:lstStyle/>
                        <a:p>
                          <a:pPr algn="ctr"/>
                          <a:r>
                            <a:rPr lang="en-US" sz="1200" dirty="0"/>
                            <a:t>4</a:t>
                          </a:r>
                        </a:p>
                      </a:txBody>
                      <a:tcPr/>
                    </a:tc>
                    <a:tc>
                      <a:txBody>
                        <a:bodyPr/>
                        <a:lstStyle/>
                        <a:p>
                          <a:pPr algn="ctr"/>
                          <a:r>
                            <a:rPr lang="en-US" sz="1200" dirty="0"/>
                            <a:t>5</a:t>
                          </a:r>
                        </a:p>
                      </a:txBody>
                      <a:tcPr/>
                    </a:tc>
                    <a:tc>
                      <a:txBody>
                        <a:bodyPr/>
                        <a:lstStyle/>
                        <a:p>
                          <a:pPr algn="ctr"/>
                          <a:r>
                            <a:rPr lang="en-US" sz="1200" dirty="0"/>
                            <a:t>6</a:t>
                          </a:r>
                        </a:p>
                      </a:txBody>
                      <a:tcPr/>
                    </a:tc>
                    <a:tc>
                      <a:txBody>
                        <a:bodyPr/>
                        <a:lstStyle/>
                        <a:p>
                          <a:pPr algn="ctr"/>
                          <a:r>
                            <a:rPr lang="en-US" sz="1200" dirty="0"/>
                            <a:t>7</a:t>
                          </a:r>
                        </a:p>
                      </a:txBody>
                      <a:tcPr/>
                    </a:tc>
                    <a:extLst>
                      <a:ext uri="{0D108BD9-81ED-4DB2-BD59-A6C34878D82A}">
                        <a16:rowId xmlns:a16="http://schemas.microsoft.com/office/drawing/2014/main" val="10000"/>
                      </a:ext>
                    </a:extLst>
                  </a:tr>
                  <a:tr h="274320">
                    <a:tc>
                      <a:txBody>
                        <a:bodyPr/>
                        <a:lstStyle/>
                        <a:p>
                          <a:pPr algn="ctr"/>
                          <a:endParaRPr lang="en-US" sz="1200"/>
                        </a:p>
                      </a:txBody>
                      <a:tcPr/>
                    </a:tc>
                    <a:tc>
                      <a:txBody>
                        <a:bodyPr/>
                        <a:lstStyle/>
                        <a:p>
                          <a:pPr algn="ctr"/>
                          <a:r>
                            <a:rPr lang="en-US" sz="1200" i="1" dirty="0"/>
                            <a:t>X</a:t>
                          </a:r>
                        </a:p>
                      </a:txBody>
                      <a:tcPr/>
                    </a:tc>
                    <a:tc>
                      <a:txBody>
                        <a:bodyPr/>
                        <a:lstStyle/>
                        <a:p>
                          <a:pPr algn="ctr"/>
                          <a:r>
                            <a:rPr lang="en-US" sz="1200" i="1" dirty="0"/>
                            <a:t>Y</a:t>
                          </a:r>
                        </a:p>
                      </a:txBody>
                      <a:tcPr/>
                    </a:tc>
                    <a:tc>
                      <a:txBody>
                        <a:bodyPr/>
                        <a:lstStyle/>
                        <a:p>
                          <a:pPr algn="ct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p>
                      </a:txBody>
                      <a:tcPr/>
                    </a:tc>
                    <a:tc>
                      <a:txBody>
                        <a:bodyPr/>
                        <a:lstStyle/>
                        <a:p>
                          <a:pPr algn="ct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r>
                            <a:rPr lang="en-US" sz="1200" baseline="0" dirty="0"/>
                            <a:t>)(</a:t>
                          </a: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r>
                            <a:rPr lang="en-US" sz="1200" baseline="0" dirty="0"/>
                            <a:t>)</a:t>
                          </a:r>
                          <a:endParaRPr lang="en-US" sz="1200" baseline="-25000" dirty="0"/>
                        </a:p>
                      </a:txBody>
                      <a:tcPr/>
                    </a:tc>
                    <a:tc>
                      <a:txBody>
                        <a:bodyPr/>
                        <a:lstStyle/>
                        <a:p>
                          <a:pPr algn="ctr"/>
                          <a:r>
                            <a:rPr lang="en-US" sz="1200" dirty="0"/>
                            <a:t>(</a:t>
                          </a:r>
                          <a:r>
                            <a:rPr lang="en-US" sz="1200" i="1" dirty="0"/>
                            <a:t>X</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X</a:t>
                          </a:r>
                          <a:r>
                            <a:rPr lang="en-US" sz="1200" dirty="0"/>
                            <a:t>)</a:t>
                          </a:r>
                          <a:r>
                            <a:rPr lang="en-US" sz="1200" baseline="30000" dirty="0"/>
                            <a:t>2</a:t>
                          </a:r>
                        </a:p>
                      </a:txBody>
                      <a:tcPr/>
                    </a:tc>
                    <a:tc>
                      <a:txBody>
                        <a:bodyPr/>
                        <a:lstStyle/>
                        <a:p>
                          <a:pPr algn="ctr"/>
                          <a:r>
                            <a:rPr lang="en-US" sz="1200" dirty="0"/>
                            <a:t>(</a:t>
                          </a:r>
                          <a:r>
                            <a:rPr lang="en-US" sz="1200" i="1" dirty="0"/>
                            <a:t>Y</a:t>
                          </a:r>
                          <a:r>
                            <a:rPr lang="en-US" sz="1200" i="0" dirty="0">
                              <a:latin typeface="Arial" panose="020B0604020202020204" pitchFamily="34" charset="0"/>
                              <a:cs typeface="Arial" panose="020B0604020202020204" pitchFamily="34" charset="0"/>
                            </a:rPr>
                            <a:t>−</a:t>
                          </a:r>
                          <a:r>
                            <a:rPr lang="en-US" sz="1200" i="1" dirty="0"/>
                            <a:t>M</a:t>
                          </a:r>
                          <a:r>
                            <a:rPr lang="en-US" sz="1200" i="1" baseline="-25000" dirty="0"/>
                            <a:t>Y</a:t>
                          </a:r>
                          <a:r>
                            <a:rPr lang="en-US" sz="1200" dirty="0"/>
                            <a:t>)</a:t>
                          </a:r>
                          <a:r>
                            <a:rPr lang="en-US" sz="1200" baseline="30000" dirty="0"/>
                            <a:t>2</a:t>
                          </a:r>
                        </a:p>
                      </a:txBody>
                      <a:tcPr/>
                    </a:tc>
                    <a:extLst>
                      <a:ext uri="{0D108BD9-81ED-4DB2-BD59-A6C34878D82A}">
                        <a16:rowId xmlns:a16="http://schemas.microsoft.com/office/drawing/2014/main" val="10001"/>
                      </a:ext>
                    </a:extLst>
                  </a:tr>
                  <a:tr h="274320">
                    <a:tc>
                      <a:txBody>
                        <a:bodyPr/>
                        <a:lstStyle/>
                        <a:p>
                          <a:pPr algn="ctr"/>
                          <a:endParaRPr lang="en-US" sz="1200"/>
                        </a:p>
                      </a:txBody>
                      <a:tcPr/>
                    </a:tc>
                    <a:tc>
                      <a:txBody>
                        <a:bodyPr/>
                        <a:lstStyle/>
                        <a:p>
                          <a:pPr algn="ctr"/>
                          <a:r>
                            <a:rPr lang="en-US" sz="1200" dirty="0"/>
                            <a:t>8</a:t>
                          </a:r>
                        </a:p>
                      </a:txBody>
                      <a:tcPr/>
                    </a:tc>
                    <a:tc>
                      <a:txBody>
                        <a:bodyPr/>
                        <a:lstStyle/>
                        <a:p>
                          <a:pPr algn="ctr"/>
                          <a:r>
                            <a:rPr lang="en-US" sz="1200" dirty="0"/>
                            <a:t>.8</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17.00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1.20</a:t>
                          </a:r>
                        </a:p>
                      </a:txBody>
                      <a:tcPr/>
                    </a:tc>
                    <a:tc>
                      <a:txBody>
                        <a:bodyPr/>
                        <a:lstStyle/>
                        <a:p>
                          <a:pPr algn="ctr"/>
                          <a:r>
                            <a:rPr lang="en-US" sz="1200" dirty="0"/>
                            <a:t>20.40</a:t>
                          </a:r>
                        </a:p>
                      </a:txBody>
                      <a:tcPr/>
                    </a:tc>
                    <a:tc>
                      <a:txBody>
                        <a:bodyPr/>
                        <a:lstStyle/>
                        <a:p>
                          <a:pPr algn="ctr"/>
                          <a:r>
                            <a:rPr lang="en-US" sz="1200" dirty="0"/>
                            <a:t>289.00</a:t>
                          </a:r>
                        </a:p>
                      </a:txBody>
                      <a:tcPr/>
                    </a:tc>
                    <a:tc>
                      <a:txBody>
                        <a:bodyPr/>
                        <a:lstStyle/>
                        <a:p>
                          <a:pPr algn="ctr"/>
                          <a:r>
                            <a:rPr lang="en-US" sz="1200" dirty="0"/>
                            <a:t>1.44</a:t>
                          </a:r>
                        </a:p>
                      </a:txBody>
                      <a:tcPr/>
                    </a:tc>
                    <a:extLst>
                      <a:ext uri="{0D108BD9-81ED-4DB2-BD59-A6C34878D82A}">
                        <a16:rowId xmlns:a16="http://schemas.microsoft.com/office/drawing/2014/main" val="10002"/>
                      </a:ext>
                    </a:extLst>
                  </a:tr>
                  <a:tr h="274320">
                    <a:tc>
                      <a:txBody>
                        <a:bodyPr/>
                        <a:lstStyle/>
                        <a:p>
                          <a:pPr algn="ctr"/>
                          <a:endParaRPr lang="en-US" sz="1200"/>
                        </a:p>
                      </a:txBody>
                      <a:tcPr/>
                    </a:tc>
                    <a:tc>
                      <a:txBody>
                        <a:bodyPr/>
                        <a:lstStyle/>
                        <a:p>
                          <a:pPr algn="ctr"/>
                          <a:r>
                            <a:rPr lang="en-US" sz="1200" dirty="0"/>
                            <a:t>15</a:t>
                          </a:r>
                        </a:p>
                      </a:txBody>
                      <a:tcPr/>
                    </a:tc>
                    <a:tc>
                      <a:txBody>
                        <a:bodyPr/>
                        <a:lstStyle/>
                        <a:p>
                          <a:pPr algn="ctr"/>
                          <a:r>
                            <a:rPr lang="en-US" sz="1200" dirty="0"/>
                            <a:t>2.0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10.00</a:t>
                          </a:r>
                        </a:p>
                      </a:txBody>
                      <a:tcPr/>
                    </a:tc>
                    <a:tc>
                      <a:txBody>
                        <a:bodyPr/>
                        <a:lstStyle/>
                        <a:p>
                          <a:pPr algn="ctr"/>
                          <a:r>
                            <a:rPr lang="en-US" sz="1200" dirty="0"/>
                            <a:t>0.00</a:t>
                          </a:r>
                        </a:p>
                      </a:txBody>
                      <a:tcPr/>
                    </a:tc>
                    <a:tc>
                      <a:txBody>
                        <a:bodyPr/>
                        <a:lstStyle/>
                        <a:p>
                          <a:pPr algn="ctr"/>
                          <a:r>
                            <a:rPr lang="en-US" sz="1200" dirty="0"/>
                            <a:t>0.00</a:t>
                          </a:r>
                        </a:p>
                      </a:txBody>
                      <a:tcPr/>
                    </a:tc>
                    <a:tc>
                      <a:txBody>
                        <a:bodyPr/>
                        <a:lstStyle/>
                        <a:p>
                          <a:pPr algn="ctr"/>
                          <a:r>
                            <a:rPr lang="en-US" sz="1200" dirty="0"/>
                            <a:t>100.00</a:t>
                          </a:r>
                        </a:p>
                      </a:txBody>
                      <a:tcPr/>
                    </a:tc>
                    <a:tc>
                      <a:txBody>
                        <a:bodyPr/>
                        <a:lstStyle/>
                        <a:p>
                          <a:pPr algn="ctr"/>
                          <a:r>
                            <a:rPr lang="en-US" sz="1200" dirty="0"/>
                            <a:t>0.00</a:t>
                          </a:r>
                        </a:p>
                      </a:txBody>
                      <a:tcPr/>
                    </a:tc>
                    <a:extLst>
                      <a:ext uri="{0D108BD9-81ED-4DB2-BD59-A6C34878D82A}">
                        <a16:rowId xmlns:a16="http://schemas.microsoft.com/office/drawing/2014/main" val="10003"/>
                      </a:ext>
                    </a:extLst>
                  </a:tr>
                  <a:tr h="274320">
                    <a:tc>
                      <a:txBody>
                        <a:bodyPr/>
                        <a:lstStyle/>
                        <a:p>
                          <a:pPr algn="ctr"/>
                          <a:endParaRPr lang="en-US" sz="1200" dirty="0"/>
                        </a:p>
                      </a:txBody>
                      <a:tcPr/>
                    </a:tc>
                    <a:tc>
                      <a:txBody>
                        <a:bodyPr/>
                        <a:lstStyle/>
                        <a:p>
                          <a:pPr algn="ctr"/>
                          <a:r>
                            <a:rPr lang="en-US" sz="1200" dirty="0"/>
                            <a:t>22</a:t>
                          </a:r>
                        </a:p>
                      </a:txBody>
                      <a:tcPr/>
                    </a:tc>
                    <a:tc>
                      <a:txBody>
                        <a:bodyPr/>
                        <a:lstStyle/>
                        <a:p>
                          <a:pPr algn="ctr"/>
                          <a:r>
                            <a:rPr lang="en-US" sz="1200" dirty="0"/>
                            <a:t>1.5</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3.00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dirty="0"/>
                            <a:t>1.20</a:t>
                          </a:r>
                        </a:p>
                      </a:txBody>
                      <a:tcPr/>
                    </a:tc>
                    <a:tc>
                      <a:txBody>
                        <a:bodyPr/>
                        <a:lstStyle/>
                        <a:p>
                          <a:pPr algn="ctr"/>
                          <a:r>
                            <a:rPr lang="en-US" sz="1200" dirty="0"/>
                            <a:t>9.00</a:t>
                          </a:r>
                        </a:p>
                      </a:txBody>
                      <a:tcPr/>
                    </a:tc>
                    <a:tc>
                      <a:txBody>
                        <a:bodyPr/>
                        <a:lstStyle/>
                        <a:p>
                          <a:pPr algn="ctr"/>
                          <a:r>
                            <a:rPr lang="en-US" sz="1200" dirty="0"/>
                            <a:t>0.25</a:t>
                          </a:r>
                        </a:p>
                      </a:txBody>
                      <a:tcPr/>
                    </a:tc>
                    <a:extLst>
                      <a:ext uri="{0D108BD9-81ED-4DB2-BD59-A6C34878D82A}">
                        <a16:rowId xmlns:a16="http://schemas.microsoft.com/office/drawing/2014/main" val="10004"/>
                      </a:ext>
                    </a:extLst>
                  </a:tr>
                  <a:tr h="274320">
                    <a:tc>
                      <a:txBody>
                        <a:bodyPr/>
                        <a:lstStyle/>
                        <a:p>
                          <a:pPr algn="ctr"/>
                          <a:endParaRPr lang="en-US" sz="1200" dirty="0"/>
                        </a:p>
                      </a:txBody>
                      <a:tcPr/>
                    </a:tc>
                    <a:tc>
                      <a:txBody>
                        <a:bodyPr/>
                        <a:lstStyle/>
                        <a:p>
                          <a:pPr algn="ctr"/>
                          <a:r>
                            <a:rPr lang="en-US" sz="1200" dirty="0"/>
                            <a:t>31</a:t>
                          </a:r>
                        </a:p>
                      </a:txBody>
                      <a:tcPr/>
                    </a:tc>
                    <a:tc>
                      <a:txBody>
                        <a:bodyPr/>
                        <a:lstStyle/>
                        <a:p>
                          <a:pPr algn="ctr"/>
                          <a:r>
                            <a:rPr lang="en-US" sz="1200" dirty="0"/>
                            <a:t>2.3</a:t>
                          </a:r>
                        </a:p>
                      </a:txBody>
                      <a:tcPr/>
                    </a:tc>
                    <a:tc>
                      <a:txBody>
                        <a:bodyPr/>
                        <a:lstStyle/>
                        <a:p>
                          <a:pPr algn="ctr"/>
                          <a:r>
                            <a:rPr lang="en-US" sz="1200" dirty="0"/>
                            <a:t>6.00</a:t>
                          </a:r>
                        </a:p>
                      </a:txBody>
                      <a:tcPr/>
                    </a:tc>
                    <a:tc>
                      <a:txBody>
                        <a:bodyPr/>
                        <a:lstStyle/>
                        <a:p>
                          <a:pPr algn="ctr"/>
                          <a:r>
                            <a:rPr lang="en-US" sz="1200" dirty="0"/>
                            <a:t>0.30</a:t>
                          </a:r>
                        </a:p>
                      </a:txBody>
                      <a:tcPr/>
                    </a:tc>
                    <a:tc>
                      <a:txBody>
                        <a:bodyPr/>
                        <a:lstStyle/>
                        <a:p>
                          <a:pPr algn="ctr"/>
                          <a:r>
                            <a:rPr lang="en-US" sz="1200" dirty="0"/>
                            <a:t>1.80</a:t>
                          </a:r>
                        </a:p>
                      </a:txBody>
                      <a:tcPr/>
                    </a:tc>
                    <a:tc>
                      <a:txBody>
                        <a:bodyPr/>
                        <a:lstStyle/>
                        <a:p>
                          <a:pPr algn="ctr"/>
                          <a:r>
                            <a:rPr lang="en-US" sz="1200" dirty="0"/>
                            <a:t>36.00</a:t>
                          </a:r>
                        </a:p>
                      </a:txBody>
                      <a:tcPr/>
                    </a:tc>
                    <a:tc>
                      <a:txBody>
                        <a:bodyPr/>
                        <a:lstStyle/>
                        <a:p>
                          <a:pPr algn="ctr"/>
                          <a:r>
                            <a:rPr lang="en-US" sz="1200" dirty="0"/>
                            <a:t>0.09</a:t>
                          </a:r>
                        </a:p>
                      </a:txBody>
                      <a:tcPr/>
                    </a:tc>
                    <a:extLst>
                      <a:ext uri="{0D108BD9-81ED-4DB2-BD59-A6C34878D82A}">
                        <a16:rowId xmlns:a16="http://schemas.microsoft.com/office/drawing/2014/main" val="10005"/>
                      </a:ext>
                    </a:extLst>
                  </a:tr>
                  <a:tr h="274320">
                    <a:tc>
                      <a:txBody>
                        <a:bodyPr/>
                        <a:lstStyle/>
                        <a:p>
                          <a:pPr algn="ctr"/>
                          <a:endParaRPr lang="en-US" sz="1200" dirty="0"/>
                        </a:p>
                      </a:txBody>
                      <a:tcPr/>
                    </a:tc>
                    <a:tc>
                      <a:txBody>
                        <a:bodyPr/>
                        <a:lstStyle/>
                        <a:p>
                          <a:pPr algn="ctr"/>
                          <a:r>
                            <a:rPr lang="en-US" sz="1200" dirty="0"/>
                            <a:t>35</a:t>
                          </a:r>
                        </a:p>
                      </a:txBody>
                      <a:tcPr/>
                    </a:tc>
                    <a:tc>
                      <a:txBody>
                        <a:bodyPr/>
                        <a:lstStyle/>
                        <a:p>
                          <a:pPr algn="ctr"/>
                          <a:r>
                            <a:rPr lang="en-US" sz="1200" dirty="0"/>
                            <a:t>1.5</a:t>
                          </a:r>
                        </a:p>
                      </a:txBody>
                      <a:tcPr/>
                    </a:tc>
                    <a:tc>
                      <a:txBody>
                        <a:bodyPr/>
                        <a:lstStyle/>
                        <a:p>
                          <a:pPr algn="ctr"/>
                          <a:r>
                            <a:rPr lang="en-US" sz="1200" dirty="0"/>
                            <a:t>10.00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5.00</a:t>
                          </a:r>
                        </a:p>
                      </a:txBody>
                      <a:tcPr/>
                    </a:tc>
                    <a:tc>
                      <a:txBody>
                        <a:bodyPr/>
                        <a:lstStyle/>
                        <a:p>
                          <a:pPr algn="ctr"/>
                          <a:r>
                            <a:rPr lang="en-US" sz="1200" dirty="0"/>
                            <a:t>100.00</a:t>
                          </a:r>
                        </a:p>
                      </a:txBody>
                      <a:tcPr/>
                    </a:tc>
                    <a:tc>
                      <a:txBody>
                        <a:bodyPr/>
                        <a:lstStyle/>
                        <a:p>
                          <a:pPr algn="ctr"/>
                          <a:r>
                            <a:rPr lang="en-US" sz="1200" dirty="0"/>
                            <a:t>0.25</a:t>
                          </a:r>
                        </a:p>
                      </a:txBody>
                      <a:tcPr/>
                    </a:tc>
                    <a:extLst>
                      <a:ext uri="{0D108BD9-81ED-4DB2-BD59-A6C34878D82A}">
                        <a16:rowId xmlns:a16="http://schemas.microsoft.com/office/drawing/2014/main" val="10006"/>
                      </a:ext>
                    </a:extLst>
                  </a:tr>
                  <a:tr h="274320">
                    <a:tc>
                      <a:txBody>
                        <a:bodyPr/>
                        <a:lstStyle/>
                        <a:p>
                          <a:pPr algn="ctr"/>
                          <a:endParaRPr lang="en-US" sz="1200" dirty="0"/>
                        </a:p>
                      </a:txBody>
                      <a:tcPr/>
                    </a:tc>
                    <a:tc>
                      <a:txBody>
                        <a:bodyPr/>
                        <a:lstStyle/>
                        <a:p>
                          <a:pPr algn="ctr"/>
                          <a:r>
                            <a:rPr lang="en-US" sz="1200" dirty="0"/>
                            <a:t>38</a:t>
                          </a:r>
                        </a:p>
                      </a:txBody>
                      <a:tcPr/>
                    </a:tc>
                    <a:tc>
                      <a:txBody>
                        <a:bodyPr/>
                        <a:lstStyle/>
                        <a:p>
                          <a:pPr algn="ctr"/>
                          <a:r>
                            <a:rPr lang="en-US" sz="1200" dirty="0"/>
                            <a:t>3.3</a:t>
                          </a:r>
                        </a:p>
                      </a:txBody>
                      <a:tcPr/>
                    </a:tc>
                    <a:tc>
                      <a:txBody>
                        <a:bodyPr/>
                        <a:lstStyle/>
                        <a:p>
                          <a:pPr algn="ctr"/>
                          <a:r>
                            <a:rPr lang="en-US" sz="1200" dirty="0"/>
                            <a:t>13.00</a:t>
                          </a:r>
                        </a:p>
                      </a:txBody>
                      <a:tcPr/>
                    </a:tc>
                    <a:tc>
                      <a:txBody>
                        <a:bodyPr/>
                        <a:lstStyle/>
                        <a:p>
                          <a:pPr algn="ctr"/>
                          <a:r>
                            <a:rPr lang="en-US" sz="1200" dirty="0"/>
                            <a:t>1.30</a:t>
                          </a:r>
                        </a:p>
                      </a:txBody>
                      <a:tcPr/>
                    </a:tc>
                    <a:tc>
                      <a:txBody>
                        <a:bodyPr/>
                        <a:lstStyle/>
                        <a:p>
                          <a:pPr algn="ctr"/>
                          <a:r>
                            <a:rPr lang="en-US" sz="1200" dirty="0"/>
                            <a:t>16.90</a:t>
                          </a:r>
                        </a:p>
                      </a:txBody>
                      <a:tcPr/>
                    </a:tc>
                    <a:tc>
                      <a:txBody>
                        <a:bodyPr/>
                        <a:lstStyle/>
                        <a:p>
                          <a:pPr algn="ctr"/>
                          <a:r>
                            <a:rPr lang="en-US" sz="1200" dirty="0"/>
                            <a:t>169.00</a:t>
                          </a:r>
                        </a:p>
                      </a:txBody>
                      <a:tcPr/>
                    </a:tc>
                    <a:tc>
                      <a:txBody>
                        <a:bodyPr/>
                        <a:lstStyle/>
                        <a:p>
                          <a:pPr algn="ctr"/>
                          <a:r>
                            <a:rPr lang="en-US" sz="1200" dirty="0"/>
                            <a:t>1.69</a:t>
                          </a:r>
                        </a:p>
                      </a:txBody>
                      <a:tcPr/>
                    </a:tc>
                    <a:extLst>
                      <a:ext uri="{0D108BD9-81ED-4DB2-BD59-A6C34878D82A}">
                        <a16:rowId xmlns:a16="http://schemas.microsoft.com/office/drawing/2014/main" val="10007"/>
                      </a:ext>
                    </a:extLst>
                  </a:tr>
                  <a:tr h="274320">
                    <a:tc>
                      <a:txBody>
                        <a:bodyPr/>
                        <a:lstStyle/>
                        <a:p>
                          <a:pPr algn="ctr"/>
                          <a:endParaRPr lang="en-US" sz="1200" dirty="0"/>
                        </a:p>
                      </a:txBody>
                      <a:tcPr/>
                    </a:tc>
                    <a:tc>
                      <a:txBody>
                        <a:bodyPr/>
                        <a:lstStyle/>
                        <a:p>
                          <a:pPr algn="ctr"/>
                          <a:r>
                            <a:rPr lang="en-US" sz="1200" dirty="0"/>
                            <a:t>15</a:t>
                          </a:r>
                        </a:p>
                      </a:txBody>
                      <a:tcPr/>
                    </a:tc>
                    <a:tc>
                      <a:txBody>
                        <a:bodyPr/>
                        <a:lstStyle/>
                        <a:p>
                          <a:pPr algn="ctr"/>
                          <a:r>
                            <a:rPr lang="en-US" sz="1200" dirty="0"/>
                            <a:t>1.5</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10.00</a:t>
                          </a:r>
                        </a:p>
                      </a:txBody>
                      <a:tcPr/>
                    </a:tc>
                    <a:tc>
                      <a:txBody>
                        <a:bodyPr/>
                        <a:lstStyle/>
                        <a:p>
                          <a:pPr algn="ctr"/>
                          <a:r>
                            <a:rPr lang="en-US" sz="1200" i="0" dirty="0">
                              <a:latin typeface="Arial" panose="020B0604020202020204" pitchFamily="34" charset="0"/>
                              <a:cs typeface="Arial" panose="020B0604020202020204" pitchFamily="34" charset="0"/>
                            </a:rPr>
                            <a:t>−</a:t>
                          </a:r>
                          <a:r>
                            <a:rPr lang="en-US" sz="1200" dirty="0"/>
                            <a:t>0.50</a:t>
                          </a:r>
                        </a:p>
                      </a:txBody>
                      <a:tcPr/>
                    </a:tc>
                    <a:tc>
                      <a:txBody>
                        <a:bodyPr/>
                        <a:lstStyle/>
                        <a:p>
                          <a:pPr algn="ctr"/>
                          <a:r>
                            <a:rPr lang="en-US" sz="1200" dirty="0"/>
                            <a:t>5.00</a:t>
                          </a:r>
                        </a:p>
                      </a:txBody>
                      <a:tcPr/>
                    </a:tc>
                    <a:tc>
                      <a:txBody>
                        <a:bodyPr/>
                        <a:lstStyle/>
                        <a:p>
                          <a:pPr algn="ctr"/>
                          <a:r>
                            <a:rPr lang="en-US" sz="1200" dirty="0"/>
                            <a:t>100.00</a:t>
                          </a:r>
                        </a:p>
                      </a:txBody>
                      <a:tcPr/>
                    </a:tc>
                    <a:tc>
                      <a:txBody>
                        <a:bodyPr/>
                        <a:lstStyle/>
                        <a:p>
                          <a:pPr algn="ctr"/>
                          <a:r>
                            <a:rPr lang="en-US" sz="1200" dirty="0"/>
                            <a:t>0.25</a:t>
                          </a:r>
                        </a:p>
                      </a:txBody>
                      <a:tcPr/>
                    </a:tc>
                    <a:extLst>
                      <a:ext uri="{0D108BD9-81ED-4DB2-BD59-A6C34878D82A}">
                        <a16:rowId xmlns:a16="http://schemas.microsoft.com/office/drawing/2014/main" val="10008"/>
                      </a:ext>
                    </a:extLst>
                  </a:tr>
                  <a:tr h="274320">
                    <a:tc>
                      <a:txBody>
                        <a:bodyPr/>
                        <a:lstStyle/>
                        <a:p>
                          <a:pPr algn="ctr"/>
                          <a:endParaRPr lang="en-US" sz="1200" dirty="0"/>
                        </a:p>
                      </a:txBody>
                      <a:tcPr/>
                    </a:tc>
                    <a:tc>
                      <a:txBody>
                        <a:bodyPr/>
                        <a:lstStyle/>
                        <a:p>
                          <a:pPr algn="ctr"/>
                          <a:r>
                            <a:rPr lang="en-US" sz="1200" dirty="0"/>
                            <a:t>36</a:t>
                          </a:r>
                        </a:p>
                      </a:txBody>
                      <a:tcPr/>
                    </a:tc>
                    <a:tc>
                      <a:txBody>
                        <a:bodyPr/>
                        <a:lstStyle/>
                        <a:p>
                          <a:pPr algn="ctr"/>
                          <a:r>
                            <a:rPr lang="en-US" sz="1200" dirty="0"/>
                            <a:t>3.1</a:t>
                          </a:r>
                        </a:p>
                      </a:txBody>
                      <a:tcPr/>
                    </a:tc>
                    <a:tc>
                      <a:txBody>
                        <a:bodyPr/>
                        <a:lstStyle/>
                        <a:p>
                          <a:pPr algn="ctr"/>
                          <a:r>
                            <a:rPr lang="en-US" sz="1200" dirty="0"/>
                            <a:t>11.00</a:t>
                          </a:r>
                        </a:p>
                      </a:txBody>
                      <a:tcPr/>
                    </a:tc>
                    <a:tc>
                      <a:txBody>
                        <a:bodyPr/>
                        <a:lstStyle/>
                        <a:p>
                          <a:pPr algn="ctr"/>
                          <a:r>
                            <a:rPr lang="en-US" sz="1200" dirty="0"/>
                            <a:t>1.10</a:t>
                          </a:r>
                        </a:p>
                      </a:txBody>
                      <a:tcPr/>
                    </a:tc>
                    <a:tc>
                      <a:txBody>
                        <a:bodyPr/>
                        <a:lstStyle/>
                        <a:p>
                          <a:pPr algn="ctr"/>
                          <a:r>
                            <a:rPr lang="en-US" sz="1200" dirty="0"/>
                            <a:t>12.10</a:t>
                          </a:r>
                        </a:p>
                      </a:txBody>
                      <a:tcPr/>
                    </a:tc>
                    <a:tc>
                      <a:txBody>
                        <a:bodyPr/>
                        <a:lstStyle/>
                        <a:p>
                          <a:pPr algn="ctr"/>
                          <a:r>
                            <a:rPr lang="en-US" sz="1200" dirty="0"/>
                            <a:t>121.00</a:t>
                          </a:r>
                        </a:p>
                      </a:txBody>
                      <a:tcPr/>
                    </a:tc>
                    <a:tc>
                      <a:txBody>
                        <a:bodyPr/>
                        <a:lstStyle/>
                        <a:p>
                          <a:pPr algn="ctr"/>
                          <a:r>
                            <a:rPr lang="en-US" sz="1200" dirty="0"/>
                            <a:t>1.21</a:t>
                          </a:r>
                        </a:p>
                      </a:txBody>
                      <a:tcPr/>
                    </a:tc>
                    <a:extLst>
                      <a:ext uri="{0D108BD9-81ED-4DB2-BD59-A6C34878D82A}">
                        <a16:rowId xmlns:a16="http://schemas.microsoft.com/office/drawing/2014/main" val="10009"/>
                      </a:ext>
                    </a:extLst>
                  </a:tr>
                  <a:tr h="274320">
                    <a:tc>
                      <a:txBody>
                        <a:bodyPr/>
                        <a:lstStyle/>
                        <a:p>
                          <a:pPr algn="ctr"/>
                          <a:r>
                            <a:rPr lang="en-US" sz="1200" i="1" dirty="0"/>
                            <a:t>M</a:t>
                          </a:r>
                        </a:p>
                      </a:txBody>
                      <a:tcPr/>
                    </a:tc>
                    <a:tc>
                      <a:txBody>
                        <a:bodyPr/>
                        <a:lstStyle/>
                        <a:p>
                          <a:pPr algn="ctr"/>
                          <a:r>
                            <a:rPr lang="en-US" sz="1200" dirty="0"/>
                            <a:t>25.00</a:t>
                          </a:r>
                        </a:p>
                      </a:txBody>
                      <a:tcPr/>
                    </a:tc>
                    <a:tc>
                      <a:txBody>
                        <a:bodyPr/>
                        <a:lstStyle/>
                        <a:p>
                          <a:pPr algn="ctr"/>
                          <a:r>
                            <a:rPr lang="en-US" sz="1200" dirty="0"/>
                            <a:t>2.00</a:t>
                          </a:r>
                        </a:p>
                      </a:txBody>
                      <a:tcPr/>
                    </a:tc>
                    <a:tc>
                      <a:txBody>
                        <a:bodyPr/>
                        <a:lstStyle/>
                        <a:p>
                          <a:pPr algn="ctr"/>
                          <a:endParaRPr lang="en-US" sz="1200" dirty="0"/>
                        </a:p>
                      </a:txBody>
                      <a:tcPr/>
                    </a:tc>
                    <a:tc>
                      <a:txBody>
                        <a:bodyPr/>
                        <a:lstStyle/>
                        <a:p>
                          <a:pPr algn="ctr"/>
                          <a:endParaRPr lang="en-US" sz="1200" dirty="0"/>
                        </a:p>
                      </a:txBody>
                      <a:tcPr/>
                    </a:tc>
                    <a:tc>
                      <a:txBody>
                        <a:bodyPr/>
                        <a:lstStyle/>
                        <a:p>
                          <a:endParaRPr lang="en-US"/>
                        </a:p>
                      </a:txBody>
                      <a:tcPr>
                        <a:blipFill>
                          <a:blip r:embed="rId4"/>
                          <a:stretch>
                            <a:fillRect l="-323556" t="-1004444" r="-201778" b="-17778"/>
                          </a:stretch>
                        </a:blipFill>
                      </a:tcPr>
                    </a:tc>
                    <a:tc>
                      <a:txBody>
                        <a:bodyPr/>
                        <a:lstStyle/>
                        <a:p>
                          <a:endParaRPr lang="en-US"/>
                        </a:p>
                      </a:txBody>
                      <a:tcPr>
                        <a:blipFill>
                          <a:blip r:embed="rId4"/>
                          <a:stretch>
                            <a:fillRect l="-400420" t="-1004444" r="-90756" b="-17778"/>
                          </a:stretch>
                        </a:blipFill>
                      </a:tcPr>
                    </a:tc>
                    <a:tc>
                      <a:txBody>
                        <a:bodyPr/>
                        <a:lstStyle/>
                        <a:p>
                          <a:endParaRPr lang="en-US"/>
                        </a:p>
                      </a:txBody>
                      <a:tcPr>
                        <a:blipFill>
                          <a:blip r:embed="rId4"/>
                          <a:stretch>
                            <a:fillRect l="-564455" t="-1004444" r="-2370" b="-17778"/>
                          </a:stretch>
                        </a:blipFill>
                      </a:tcPr>
                    </a:tc>
                    <a:extLst>
                      <a:ext uri="{0D108BD9-81ED-4DB2-BD59-A6C34878D82A}">
                        <a16:rowId xmlns:a16="http://schemas.microsoft.com/office/drawing/2014/main" val="10010"/>
                      </a:ext>
                    </a:extLst>
                  </a:tr>
                </a:tbl>
              </a:graphicData>
            </a:graphic>
          </p:graphicFrame>
        </mc:Fallback>
      </mc:AlternateContent>
    </p:spTree>
    <p:extLst>
      <p:ext uri="{BB962C8B-B14F-4D97-AF65-F5344CB8AC3E}">
        <p14:creationId xmlns:p14="http://schemas.microsoft.com/office/powerpoint/2010/main" val="24675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5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6" name="Text Placeholder 2">
            <a:extLst>
              <a:ext uri="{FF2B5EF4-FFF2-40B4-BE49-F238E27FC236}">
                <a16:creationId xmlns:a16="http://schemas.microsoft.com/office/drawing/2014/main" id="{A435A4BB-E9D4-46FB-8A21-C3C5188AB50C}"/>
              </a:ext>
            </a:extLst>
          </p:cNvPr>
          <p:cNvSpPr txBox="1">
            <a:spLocks/>
          </p:cNvSpPr>
          <p:nvPr/>
        </p:nvSpPr>
        <p:spPr>
          <a:xfrm>
            <a:off x="435752" y="1026886"/>
            <a:ext cx="8272495" cy="447679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b="1" kern="1200">
                <a:solidFill>
                  <a:schemeClr val="tx1"/>
                </a:solidFill>
                <a:latin typeface="Tempus Sans ITC" pitchFamily="82" charset="0"/>
                <a:ea typeface="+mn-ea"/>
                <a:cs typeface="Tahoma"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Tempus Sans ITC" pitchFamily="82" charset="0"/>
                <a:ea typeface="+mn-ea"/>
                <a:cs typeface="Tahoma"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Tempus Sans ITC" pitchFamily="82" charset="0"/>
                <a:ea typeface="+mn-ea"/>
                <a:cs typeface="Tahoma"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Tempus Sans ITC" pitchFamily="82" charset="0"/>
                <a:ea typeface="+mn-ea"/>
                <a:cs typeface="Tahoma"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Tempus Sans ITC" pitchFamily="82" charset="0"/>
                <a:ea typeface="+mn-ea"/>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spcBef>
                <a:spcPts val="0"/>
              </a:spcBef>
            </a:pPr>
            <a:r>
              <a:rPr lang="en-US" sz="2400" b="0" dirty="0">
                <a:latin typeface="+mn-lt"/>
                <a:cs typeface="Times New Roman"/>
              </a:rPr>
              <a:t>Numerator calculated in Table 13.4 </a:t>
            </a:r>
          </a:p>
          <a:p>
            <a:pPr lvl="1">
              <a:lnSpc>
                <a:spcPct val="110000"/>
              </a:lnSpc>
              <a:spcBef>
                <a:spcPts val="0"/>
              </a:spcBef>
              <a:spcAft>
                <a:spcPts val="1200"/>
              </a:spcAft>
              <a:buFont typeface="Arial" panose="020B0604020202020204" pitchFamily="34" charset="0"/>
              <a:buChar char="•"/>
            </a:pPr>
            <a:r>
              <a:rPr lang="el-GR" dirty="0">
                <a:latin typeface="+mn-lt"/>
                <a:cs typeface="Times New Roman"/>
              </a:rPr>
              <a:t>Σ</a:t>
            </a:r>
            <a:r>
              <a:rPr lang="en-US" dirty="0">
                <a:latin typeface="+mn-lt"/>
                <a:cs typeface="Times New Roman"/>
              </a:rPr>
              <a:t> [(</a:t>
            </a:r>
            <a:r>
              <a:rPr lang="en-US" i="1" dirty="0">
                <a:latin typeface="+mn-lt"/>
                <a:cs typeface="Times New Roman"/>
              </a:rPr>
              <a:t>X – M</a:t>
            </a:r>
            <a:r>
              <a:rPr lang="en-US" i="1" baseline="-25000" dirty="0">
                <a:latin typeface="+mn-lt"/>
                <a:cs typeface="Times New Roman"/>
              </a:rPr>
              <a:t>X</a:t>
            </a:r>
            <a:r>
              <a:rPr lang="en-US" dirty="0">
                <a:latin typeface="+mn-lt"/>
                <a:cs typeface="Times New Roman"/>
              </a:rPr>
              <a:t>) (</a:t>
            </a:r>
            <a:r>
              <a:rPr lang="en-US" i="1" dirty="0">
                <a:latin typeface="+mn-lt"/>
                <a:cs typeface="Times New Roman"/>
              </a:rPr>
              <a:t>Y – M</a:t>
            </a:r>
            <a:r>
              <a:rPr lang="en-US" i="1" baseline="-25000" dirty="0">
                <a:latin typeface="+mn-lt"/>
                <a:cs typeface="Times New Roman"/>
              </a:rPr>
              <a:t>Y</a:t>
            </a:r>
            <a:r>
              <a:rPr lang="en-US" dirty="0">
                <a:latin typeface="+mn-lt"/>
                <a:cs typeface="Times New Roman"/>
              </a:rPr>
              <a:t>)]</a:t>
            </a:r>
          </a:p>
          <a:p>
            <a:pPr lvl="1">
              <a:lnSpc>
                <a:spcPct val="110000"/>
              </a:lnSpc>
              <a:spcBef>
                <a:spcPts val="0"/>
              </a:spcBef>
              <a:spcAft>
                <a:spcPts val="1200"/>
              </a:spcAft>
              <a:buFont typeface="Arial" panose="020B0604020202020204" pitchFamily="34" charset="0"/>
              <a:buChar char="•"/>
            </a:pPr>
            <a:r>
              <a:rPr lang="en-US" sz="2000" dirty="0">
                <a:latin typeface="+mn-lt"/>
                <a:cs typeface="Times New Roman"/>
              </a:rPr>
              <a:t>= 52.70</a:t>
            </a:r>
            <a:br>
              <a:rPr lang="en-US" sz="2000" dirty="0">
                <a:latin typeface="+mn-lt"/>
                <a:cs typeface="Times New Roman"/>
              </a:rPr>
            </a:br>
            <a:endParaRPr lang="en-US" sz="1200" dirty="0">
              <a:latin typeface="+mn-lt"/>
              <a:cs typeface="Times New Roman"/>
            </a:endParaRPr>
          </a:p>
          <a:p>
            <a:pPr>
              <a:lnSpc>
                <a:spcPct val="110000"/>
              </a:lnSpc>
              <a:spcBef>
                <a:spcPts val="0"/>
              </a:spcBef>
              <a:spcAft>
                <a:spcPts val="600"/>
              </a:spcAft>
            </a:pPr>
            <a:r>
              <a:rPr lang="en-US" sz="2400" b="0" dirty="0">
                <a:latin typeface="+mn-lt"/>
                <a:cs typeface="Times New Roman"/>
              </a:rPr>
              <a:t>Denominator partially calculated in Table 13.4</a:t>
            </a:r>
          </a:p>
          <a:p>
            <a:pPr lvl="1">
              <a:lnSpc>
                <a:spcPct val="110000"/>
              </a:lnSpc>
              <a:spcBef>
                <a:spcPts val="0"/>
              </a:spcBef>
              <a:spcAft>
                <a:spcPts val="1200"/>
              </a:spcAft>
              <a:buFont typeface="Arial" panose="020B0604020202020204" pitchFamily="34" charset="0"/>
              <a:buChar char="•"/>
            </a:pPr>
            <a:r>
              <a:rPr lang="en-US" sz="2000" i="1" dirty="0">
                <a:latin typeface="+mn-lt"/>
                <a:cs typeface="Times New Roman"/>
              </a:rPr>
              <a:t> </a:t>
            </a:r>
          </a:p>
          <a:p>
            <a:pPr lvl="1">
              <a:lnSpc>
                <a:spcPct val="110000"/>
              </a:lnSpc>
              <a:spcBef>
                <a:spcPts val="0"/>
              </a:spcBef>
              <a:spcAft>
                <a:spcPts val="1200"/>
              </a:spcAft>
              <a:buFont typeface="Arial" panose="020B0604020202020204" pitchFamily="34" charset="0"/>
              <a:buChar char="•"/>
            </a:pPr>
            <a:r>
              <a:rPr lang="en-US" sz="2000" i="1" dirty="0">
                <a:latin typeface="+mn-lt"/>
                <a:cs typeface="Times New Roman"/>
              </a:rPr>
              <a:t>SS</a:t>
            </a:r>
            <a:r>
              <a:rPr lang="en-US" sz="2000" i="1" baseline="-25000" dirty="0">
                <a:latin typeface="+mn-lt"/>
                <a:cs typeface="Times New Roman"/>
              </a:rPr>
              <a:t>X</a:t>
            </a:r>
            <a:r>
              <a:rPr lang="en-US" sz="2000" dirty="0">
                <a:latin typeface="+mn-lt"/>
                <a:cs typeface="Times New Roman"/>
              </a:rPr>
              <a:t> = 924.00</a:t>
            </a:r>
          </a:p>
          <a:p>
            <a:pPr lvl="1">
              <a:lnSpc>
                <a:spcPct val="110000"/>
              </a:lnSpc>
              <a:spcBef>
                <a:spcPts val="0"/>
              </a:spcBef>
              <a:spcAft>
                <a:spcPts val="1200"/>
              </a:spcAft>
              <a:buFont typeface="Arial" panose="020B0604020202020204" pitchFamily="34" charset="0"/>
              <a:buChar char="•"/>
            </a:pPr>
            <a:r>
              <a:rPr lang="en-US" sz="2000" i="1" dirty="0">
                <a:latin typeface="+mn-lt"/>
                <a:cs typeface="Times New Roman"/>
              </a:rPr>
              <a:t>SS</a:t>
            </a:r>
            <a:r>
              <a:rPr lang="en-US" sz="2000" i="1" baseline="-25000" dirty="0">
                <a:latin typeface="+mn-lt"/>
                <a:cs typeface="Times New Roman"/>
              </a:rPr>
              <a:t>Y</a:t>
            </a:r>
            <a:r>
              <a:rPr lang="en-US" sz="2000" dirty="0">
                <a:latin typeface="+mn-lt"/>
                <a:cs typeface="Times New Roman"/>
              </a:rPr>
              <a:t> = 5.18</a:t>
            </a:r>
          </a:p>
          <a:p>
            <a:pPr lvl="1">
              <a:lnSpc>
                <a:spcPct val="110000"/>
              </a:lnSpc>
              <a:spcBef>
                <a:spcPts val="0"/>
              </a:spcBef>
              <a:spcAft>
                <a:spcPts val="1200"/>
              </a:spcAft>
              <a:buFont typeface="Arial" panose="020B0604020202020204" pitchFamily="34" charset="0"/>
              <a:buChar char="•"/>
            </a:pPr>
            <a:r>
              <a:rPr lang="en-US" sz="2000" dirty="0">
                <a:latin typeface="+mn-lt"/>
                <a:cs typeface="Times New Roman"/>
              </a:rPr>
              <a:t>924.00 x 5.18 = 4,786.32</a:t>
            </a:r>
          </a:p>
          <a:p>
            <a:pPr lvl="1">
              <a:lnSpc>
                <a:spcPct val="110000"/>
              </a:lnSpc>
              <a:spcBef>
                <a:spcPts val="0"/>
              </a:spcBef>
              <a:spcAft>
                <a:spcPts val="1200"/>
              </a:spcAft>
              <a:buFont typeface="Arial" panose="020B0604020202020204" pitchFamily="34" charset="0"/>
              <a:buChar char="•"/>
            </a:pPr>
            <a:r>
              <a:rPr lang="en-US" sz="2000" dirty="0">
                <a:latin typeface="+mn-lt"/>
                <a:cs typeface="Times New Roman"/>
              </a:rPr>
              <a:t>                  = 69.1832 = 69.18</a:t>
            </a:r>
          </a:p>
          <a:p>
            <a:pPr>
              <a:lnSpc>
                <a:spcPct val="110000"/>
              </a:lnSpc>
              <a:spcBef>
                <a:spcPts val="0"/>
              </a:spcBef>
              <a:spcAft>
                <a:spcPts val="1200"/>
              </a:spcAft>
            </a:pPr>
            <a:r>
              <a:rPr lang="en-US" i="1" dirty="0">
                <a:latin typeface="+mn-lt"/>
                <a:cs typeface="Times New Roman"/>
              </a:rPr>
              <a:t>r</a:t>
            </a:r>
            <a:r>
              <a:rPr lang="en-US" dirty="0">
                <a:latin typeface="+mn-lt"/>
                <a:cs typeface="Times New Roman"/>
              </a:rPr>
              <a:t> = .76</a:t>
            </a:r>
          </a:p>
          <a:p>
            <a:pPr lvl="1">
              <a:lnSpc>
                <a:spcPct val="110000"/>
              </a:lnSpc>
              <a:spcBef>
                <a:spcPts val="0"/>
              </a:spcBef>
            </a:pPr>
            <a:endParaRPr lang="en-US" sz="2000" dirty="0">
              <a:latin typeface="+mn-lt"/>
              <a:cs typeface="Times New Roman"/>
            </a:endParaRPr>
          </a:p>
          <a:p>
            <a:pPr lvl="1">
              <a:lnSpc>
                <a:spcPct val="110000"/>
              </a:lnSpc>
              <a:spcBef>
                <a:spcPts val="0"/>
              </a:spcBef>
            </a:pPr>
            <a:endParaRPr lang="en-US" sz="2000" dirty="0">
              <a:latin typeface="+mn-lt"/>
              <a:cs typeface="Times New Roman"/>
            </a:endParaRPr>
          </a:p>
        </p:txBody>
      </p:sp>
      <p:pic>
        <p:nvPicPr>
          <p:cNvPr id="17" name="Picture 16">
            <a:extLst>
              <a:ext uri="{FF2B5EF4-FFF2-40B4-BE49-F238E27FC236}">
                <a16:creationId xmlns:a16="http://schemas.microsoft.com/office/drawing/2014/main" id="{6383FA23-6050-4B5C-8D13-6561E5462F37}"/>
              </a:ext>
            </a:extLst>
          </p:cNvPr>
          <p:cNvPicPr/>
          <p:nvPr/>
        </p:nvPicPr>
        <p:blipFill>
          <a:blip r:embed="rId5" cstate="print"/>
          <a:srcRect l="40180" t="40444" r="41105" b="48223"/>
          <a:stretch>
            <a:fillRect/>
          </a:stretch>
        </p:blipFill>
        <p:spPr bwMode="auto">
          <a:xfrm>
            <a:off x="1202266" y="2731119"/>
            <a:ext cx="1039130" cy="379606"/>
          </a:xfrm>
          <a:prstGeom prst="rect">
            <a:avLst/>
          </a:prstGeom>
          <a:noFill/>
          <a:ln w="9525">
            <a:noFill/>
            <a:miter lim="800000"/>
            <a:headEnd/>
            <a:tailEnd/>
          </a:ln>
        </p:spPr>
      </p:pic>
      <p:graphicFrame>
        <p:nvGraphicFramePr>
          <p:cNvPr id="18" name="Object 2">
            <a:extLst>
              <a:ext uri="{FF2B5EF4-FFF2-40B4-BE49-F238E27FC236}">
                <a16:creationId xmlns:a16="http://schemas.microsoft.com/office/drawing/2014/main" id="{79EFC6C1-FE2D-4CE7-B622-BA384180F567}"/>
              </a:ext>
            </a:extLst>
          </p:cNvPr>
          <p:cNvGraphicFramePr>
            <a:graphicFrameLocks noChangeAspect="1"/>
          </p:cNvGraphicFramePr>
          <p:nvPr>
            <p:extLst>
              <p:ext uri="{D42A27DB-BD31-4B8C-83A1-F6EECF244321}">
                <p14:modId xmlns:p14="http://schemas.microsoft.com/office/powerpoint/2010/main" val="1954649469"/>
              </p:ext>
            </p:extLst>
          </p:nvPr>
        </p:nvGraphicFramePr>
        <p:xfrm>
          <a:off x="1116980" y="4343338"/>
          <a:ext cx="1124415" cy="408009"/>
        </p:xfrm>
        <a:graphic>
          <a:graphicData uri="http://schemas.openxmlformats.org/presentationml/2006/ole">
            <mc:AlternateContent xmlns:mc="http://schemas.openxmlformats.org/markup-compatibility/2006">
              <mc:Choice xmlns:v="urn:schemas-microsoft-com:vml" Requires="v">
                <p:oleObj spid="_x0000_s1055" name="Equation" r:id="rId6" imgW="698339" imgH="254092" progId="Equation.3">
                  <p:embed/>
                </p:oleObj>
              </mc:Choice>
              <mc:Fallback>
                <p:oleObj name="Equation" r:id="rId6" imgW="698339" imgH="254092" progId="Equation.3">
                  <p:embed/>
                  <p:pic>
                    <p:nvPicPr>
                      <p:cNvPr id="102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980" y="4343338"/>
                        <a:ext cx="1124415" cy="40800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19" name="Group 18">
            <a:extLst>
              <a:ext uri="{FF2B5EF4-FFF2-40B4-BE49-F238E27FC236}">
                <a16:creationId xmlns:a16="http://schemas.microsoft.com/office/drawing/2014/main" id="{024C955B-2C91-4239-BEC5-987E305274E3}"/>
              </a:ext>
            </a:extLst>
          </p:cNvPr>
          <p:cNvGrpSpPr/>
          <p:nvPr/>
        </p:nvGrpSpPr>
        <p:grpSpPr>
          <a:xfrm>
            <a:off x="4035247" y="2994669"/>
            <a:ext cx="3016384" cy="1756678"/>
            <a:chOff x="4038600" y="3200400"/>
            <a:chExt cx="4197350" cy="2292350"/>
          </a:xfrm>
        </p:grpSpPr>
        <p:pic>
          <p:nvPicPr>
            <p:cNvPr id="20" name="Picture 19">
              <a:extLst>
                <a:ext uri="{FF2B5EF4-FFF2-40B4-BE49-F238E27FC236}">
                  <a16:creationId xmlns:a16="http://schemas.microsoft.com/office/drawing/2014/main" id="{83D49C82-D510-4780-B97E-AF50734B2542}"/>
                </a:ext>
              </a:extLst>
            </p:cNvPr>
            <p:cNvPicPr/>
            <p:nvPr/>
          </p:nvPicPr>
          <p:blipFill>
            <a:blip r:embed="rId8" cstate="print"/>
            <a:srcRect l="43789" t="28889" r="29457" b="38889"/>
            <a:stretch>
              <a:fillRect/>
            </a:stretch>
          </p:blipFill>
          <p:spPr bwMode="auto">
            <a:xfrm>
              <a:off x="4953000" y="3200400"/>
              <a:ext cx="3282950" cy="2292350"/>
            </a:xfrm>
            <a:prstGeom prst="rect">
              <a:avLst/>
            </a:prstGeom>
            <a:noFill/>
            <a:ln w="9525">
              <a:noFill/>
              <a:miter lim="800000"/>
              <a:headEnd/>
              <a:tailEnd/>
            </a:ln>
          </p:spPr>
        </p:pic>
        <p:cxnSp>
          <p:nvCxnSpPr>
            <p:cNvPr id="21" name="Straight Arrow Connector 20">
              <a:extLst>
                <a:ext uri="{FF2B5EF4-FFF2-40B4-BE49-F238E27FC236}">
                  <a16:creationId xmlns:a16="http://schemas.microsoft.com/office/drawing/2014/main" id="{3B1BD0CE-8F04-4998-B41B-7CDAE8197A7D}"/>
                </a:ext>
              </a:extLst>
            </p:cNvPr>
            <p:cNvCxnSpPr/>
            <p:nvPr/>
          </p:nvCxnSpPr>
          <p:spPr bwMode="auto">
            <a:xfrm flipV="1">
              <a:off x="4038600" y="4724401"/>
              <a:ext cx="1447800" cy="47256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cxnSp>
        <p:nvCxnSpPr>
          <p:cNvPr id="22" name="Elbow Connector 10">
            <a:extLst>
              <a:ext uri="{FF2B5EF4-FFF2-40B4-BE49-F238E27FC236}">
                <a16:creationId xmlns:a16="http://schemas.microsoft.com/office/drawing/2014/main" id="{5C0798F2-94D8-4AD5-9526-8CBDB1677D4C}"/>
              </a:ext>
            </a:extLst>
          </p:cNvPr>
          <p:cNvCxnSpPr>
            <a:cxnSpLocks/>
          </p:cNvCxnSpPr>
          <p:nvPr/>
        </p:nvCxnSpPr>
        <p:spPr bwMode="auto">
          <a:xfrm>
            <a:off x="2092369" y="1905539"/>
            <a:ext cx="3779632" cy="2001541"/>
          </a:xfrm>
          <a:prstGeom prst="bentConnector3">
            <a:avLst>
              <a:gd name="adj1" fmla="val 136445"/>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22726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40305" cy="502602"/>
          </a:xfrm>
        </p:spPr>
        <p:txBody>
          <a:bodyPr>
            <a:normAutofit fontScale="90000"/>
          </a:bodyPr>
          <a:lstStyle/>
          <a:p>
            <a:r>
              <a:rPr lang="en-US" sz="4000" dirty="0"/>
              <a:t>Marital Satisfaction Study: Step 6</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F7BE544C-F5E5-4E92-AA37-5AF81E2E72E6}"/>
              </a:ext>
            </a:extLst>
          </p:cNvPr>
          <p:cNvSpPr>
            <a:spLocks noGrp="1"/>
          </p:cNvSpPr>
          <p:nvPr>
            <p:ph idx="1"/>
          </p:nvPr>
        </p:nvSpPr>
        <p:spPr>
          <a:xfrm>
            <a:off x="457200" y="1166018"/>
            <a:ext cx="4114800" cy="4525963"/>
          </a:xfrm>
        </p:spPr>
        <p:txBody>
          <a:bodyPr/>
          <a:lstStyle/>
          <a:p>
            <a:pPr>
              <a:spcBef>
                <a:spcPts val="0"/>
              </a:spcBef>
              <a:spcAft>
                <a:spcPts val="400"/>
              </a:spcAft>
            </a:pPr>
            <a:r>
              <a:rPr lang="en-US" sz="2400" b="1" dirty="0"/>
              <a:t>STEP 6:</a:t>
            </a:r>
            <a:r>
              <a:rPr lang="en-US" sz="2400" dirty="0"/>
              <a:t> Interpret the Results</a:t>
            </a:r>
          </a:p>
          <a:p>
            <a:pPr marL="627063" lvl="1">
              <a:spcBef>
                <a:spcPts val="0"/>
              </a:spcBef>
              <a:spcAft>
                <a:spcPts val="400"/>
              </a:spcAft>
            </a:pPr>
            <a:r>
              <a:rPr lang="en-US" dirty="0"/>
              <a:t>Three questions</a:t>
            </a:r>
          </a:p>
          <a:p>
            <a:pPr marL="911225" lvl="2">
              <a:spcBef>
                <a:spcPts val="0"/>
              </a:spcBef>
              <a:spcAft>
                <a:spcPts val="400"/>
              </a:spcAft>
            </a:pPr>
            <a:r>
              <a:rPr lang="en-US" dirty="0"/>
              <a:t>Was the null hypothesis rejected?</a:t>
            </a:r>
          </a:p>
          <a:p>
            <a:pPr marL="911225" lvl="2">
              <a:spcBef>
                <a:spcPts val="0"/>
              </a:spcBef>
              <a:spcAft>
                <a:spcPts val="400"/>
              </a:spcAft>
            </a:pPr>
            <a:r>
              <a:rPr lang="en-US" dirty="0"/>
              <a:t>How big is the effect?</a:t>
            </a:r>
          </a:p>
          <a:p>
            <a:pPr marL="911225" lvl="2">
              <a:spcBef>
                <a:spcPts val="0"/>
              </a:spcBef>
              <a:spcAft>
                <a:spcPts val="400"/>
              </a:spcAft>
            </a:pPr>
            <a:r>
              <a:rPr lang="en-US" dirty="0"/>
              <a:t>How wide is the confidence interval?</a:t>
            </a:r>
          </a:p>
        </p:txBody>
      </p:sp>
      <p:sp>
        <p:nvSpPr>
          <p:cNvPr id="9" name="TextBox 8">
            <a:extLst>
              <a:ext uri="{FF2B5EF4-FFF2-40B4-BE49-F238E27FC236}">
                <a16:creationId xmlns:a16="http://schemas.microsoft.com/office/drawing/2014/main" id="{E21F93EB-0DA3-493A-8B46-7A3861620640}"/>
              </a:ext>
            </a:extLst>
          </p:cNvPr>
          <p:cNvSpPr txBox="1"/>
          <p:nvPr/>
        </p:nvSpPr>
        <p:spPr>
          <a:xfrm>
            <a:off x="4543063" y="4351039"/>
            <a:ext cx="4267200" cy="584775"/>
          </a:xfrm>
          <a:prstGeom prst="rect">
            <a:avLst/>
          </a:prstGeom>
          <a:noFill/>
        </p:spPr>
        <p:txBody>
          <a:bodyPr wrap="square" rtlCol="0">
            <a:spAutoFit/>
          </a:bodyPr>
          <a:lstStyle/>
          <a:p>
            <a:r>
              <a:rPr lang="en-US" sz="1600" dirty="0">
                <a:solidFill>
                  <a:srgbClr val="000000"/>
                </a:solidFill>
              </a:rPr>
              <a:t>Implementing the Decision Rule for Dr. Paik’s Marital Satisfaction Study</a:t>
            </a:r>
          </a:p>
        </p:txBody>
      </p:sp>
      <p:pic>
        <p:nvPicPr>
          <p:cNvPr id="10" name="Picture 9" descr="The figure is an example of a distribution using data from the previous slides. In this study, The observed value of r, .76, falls in the rare zone of the sampling distribution. It is an unusual result if the null hypothesis is true, so the null hypothesis is rejected.&#10;" title="Figure 13.20">
            <a:extLst>
              <a:ext uri="{FF2B5EF4-FFF2-40B4-BE49-F238E27FC236}">
                <a16:creationId xmlns:a16="http://schemas.microsoft.com/office/drawing/2014/main" id="{78104C8D-3395-4B13-A19C-EC4A36A49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330" y="1213536"/>
            <a:ext cx="4148933" cy="3043227"/>
          </a:xfrm>
          <a:prstGeom prst="rect">
            <a:avLst/>
          </a:prstGeom>
        </p:spPr>
      </p:pic>
    </p:spTree>
    <p:extLst>
      <p:ext uri="{BB962C8B-B14F-4D97-AF65-F5344CB8AC3E}">
        <p14:creationId xmlns:p14="http://schemas.microsoft.com/office/powerpoint/2010/main" val="203537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49" cy="502602"/>
          </a:xfrm>
        </p:spPr>
        <p:txBody>
          <a:bodyPr>
            <a:noAutofit/>
          </a:bodyPr>
          <a:lstStyle/>
          <a:p>
            <a:r>
              <a:rPr lang="en-US" sz="3200" dirty="0"/>
              <a:t>Marital Satisfaction Study: Step 6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433D5ECE-197C-42CE-8538-BAD3EAEBB289}"/>
              </a:ext>
            </a:extLst>
          </p:cNvPr>
          <p:cNvSpPr>
            <a:spLocks noGrp="1"/>
          </p:cNvSpPr>
          <p:nvPr>
            <p:ph idx="1"/>
          </p:nvPr>
        </p:nvSpPr>
        <p:spPr>
          <a:xfrm>
            <a:off x="457200" y="1115221"/>
            <a:ext cx="4252731" cy="4525963"/>
          </a:xfrm>
        </p:spPr>
        <p:txBody>
          <a:bodyPr>
            <a:normAutofit lnSpcReduction="10000"/>
          </a:bodyPr>
          <a:lstStyle/>
          <a:p>
            <a:pPr>
              <a:lnSpc>
                <a:spcPct val="110000"/>
              </a:lnSpc>
              <a:spcBef>
                <a:spcPts val="0"/>
              </a:spcBef>
            </a:pPr>
            <a:r>
              <a:rPr lang="en-US" sz="2200" b="1" dirty="0"/>
              <a:t>STEP 6:</a:t>
            </a:r>
            <a:r>
              <a:rPr lang="en-US" sz="2200" dirty="0"/>
              <a:t> Interpret the Results </a:t>
            </a:r>
            <a:r>
              <a:rPr lang="en-US" sz="2200" i="1" dirty="0"/>
              <a:t>(continued)</a:t>
            </a:r>
          </a:p>
          <a:p>
            <a:pPr lvl="1">
              <a:lnSpc>
                <a:spcPct val="110000"/>
              </a:lnSpc>
              <a:spcBef>
                <a:spcPts val="0"/>
              </a:spcBef>
            </a:pPr>
            <a:r>
              <a:rPr lang="en-US" dirty="0"/>
              <a:t>Does women’s marital satisfaction correlate with how gender role flexible their husbands are? </a:t>
            </a:r>
          </a:p>
          <a:p>
            <a:pPr lvl="2">
              <a:lnSpc>
                <a:spcPct val="110000"/>
              </a:lnSpc>
              <a:spcBef>
                <a:spcPts val="0"/>
              </a:spcBef>
            </a:pPr>
            <a:r>
              <a:rPr lang="en-US" i="1" dirty="0" err="1"/>
              <a:t>r</a:t>
            </a:r>
            <a:r>
              <a:rPr lang="en-US" i="1" baseline="-25000" dirty="0" err="1"/>
              <a:t>cv</a:t>
            </a:r>
            <a:r>
              <a:rPr lang="en-US" dirty="0"/>
              <a:t> = ± .707, </a:t>
            </a:r>
            <a:r>
              <a:rPr lang="en-US" i="1" dirty="0"/>
              <a:t>r</a:t>
            </a:r>
            <a:r>
              <a:rPr lang="en-US" dirty="0"/>
              <a:t> = .76</a:t>
            </a:r>
          </a:p>
          <a:p>
            <a:pPr lvl="2">
              <a:lnSpc>
                <a:spcPct val="110000"/>
              </a:lnSpc>
              <a:spcBef>
                <a:spcPts val="0"/>
              </a:spcBef>
            </a:pPr>
            <a:r>
              <a:rPr lang="en-US" dirty="0"/>
              <a:t>Reject the null hypothesis; see figure at right.</a:t>
            </a:r>
          </a:p>
        </p:txBody>
      </p:sp>
      <p:sp>
        <p:nvSpPr>
          <p:cNvPr id="9" name="TextBox 8">
            <a:extLst>
              <a:ext uri="{FF2B5EF4-FFF2-40B4-BE49-F238E27FC236}">
                <a16:creationId xmlns:a16="http://schemas.microsoft.com/office/drawing/2014/main" id="{B8622CF6-EC10-464B-81F4-5CB8B07F2DAD}"/>
              </a:ext>
            </a:extLst>
          </p:cNvPr>
          <p:cNvSpPr txBox="1"/>
          <p:nvPr/>
        </p:nvSpPr>
        <p:spPr>
          <a:xfrm>
            <a:off x="4709931" y="4274104"/>
            <a:ext cx="4267200" cy="584775"/>
          </a:xfrm>
          <a:prstGeom prst="rect">
            <a:avLst/>
          </a:prstGeom>
          <a:noFill/>
        </p:spPr>
        <p:txBody>
          <a:bodyPr wrap="square" rtlCol="0">
            <a:spAutoFit/>
          </a:bodyPr>
          <a:lstStyle/>
          <a:p>
            <a:r>
              <a:rPr lang="en-US" sz="1600" dirty="0">
                <a:solidFill>
                  <a:srgbClr val="000000"/>
                </a:solidFill>
              </a:rPr>
              <a:t>Implementing the Decision Rule for Dr. Paik’s Marital Satisfaction Study</a:t>
            </a:r>
          </a:p>
        </p:txBody>
      </p:sp>
      <p:pic>
        <p:nvPicPr>
          <p:cNvPr id="10" name="Picture 9" descr="The figure is an example of a distribution using data from the previous slides. In this study, The observed value of r, .76, falls in the rare zone of the sampling distribution. It is an unusual result if the null hypothesis is true, so the null hypothesis is rejected.&#10;" title="Figure 13.20">
            <a:extLst>
              <a:ext uri="{FF2B5EF4-FFF2-40B4-BE49-F238E27FC236}">
                <a16:creationId xmlns:a16="http://schemas.microsoft.com/office/drawing/2014/main" id="{31C55822-3A31-46B1-BA5F-2B2FC8EE3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065" y="1102350"/>
            <a:ext cx="4148933" cy="3043227"/>
          </a:xfrm>
          <a:prstGeom prst="rect">
            <a:avLst/>
          </a:prstGeom>
        </p:spPr>
      </p:pic>
    </p:spTree>
    <p:extLst>
      <p:ext uri="{BB962C8B-B14F-4D97-AF65-F5344CB8AC3E}">
        <p14:creationId xmlns:p14="http://schemas.microsoft.com/office/powerpoint/2010/main" val="2185981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461841" cy="502602"/>
          </a:xfrm>
        </p:spPr>
        <p:txBody>
          <a:bodyPr>
            <a:noAutofit/>
          </a:bodyPr>
          <a:lstStyle/>
          <a:p>
            <a:r>
              <a:rPr lang="en-US" sz="3200" dirty="0"/>
              <a:t>Marital Satisfaction Study: Step 6: APA Style</a:t>
            </a:r>
            <a:endParaRPr lang="en-US" sz="32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1" name="Text Placeholder 2">
            <a:extLst>
              <a:ext uri="{FF2B5EF4-FFF2-40B4-BE49-F238E27FC236}">
                <a16:creationId xmlns:a16="http://schemas.microsoft.com/office/drawing/2014/main" id="{C8460488-655C-4100-9E92-D95B26CF552B}"/>
              </a:ext>
            </a:extLst>
          </p:cNvPr>
          <p:cNvSpPr>
            <a:spLocks noGrp="1"/>
          </p:cNvSpPr>
          <p:nvPr>
            <p:ph idx="1"/>
          </p:nvPr>
        </p:nvSpPr>
        <p:spPr>
          <a:xfrm>
            <a:off x="457201" y="977717"/>
            <a:ext cx="7656150" cy="4525963"/>
          </a:xfrm>
        </p:spPr>
        <p:txBody>
          <a:bodyPr>
            <a:normAutofit fontScale="92500" lnSpcReduction="10000"/>
          </a:bodyPr>
          <a:lstStyle/>
          <a:p>
            <a:pPr>
              <a:lnSpc>
                <a:spcPct val="110000"/>
              </a:lnSpc>
              <a:spcBef>
                <a:spcPts val="0"/>
              </a:spcBef>
            </a:pPr>
            <a:r>
              <a:rPr lang="en-US" sz="3000" b="1" dirty="0"/>
              <a:t>STEP 6:</a:t>
            </a:r>
            <a:r>
              <a:rPr lang="en-US" sz="3000" dirty="0"/>
              <a:t> Interpret the Results </a:t>
            </a:r>
            <a:r>
              <a:rPr lang="en-US" sz="3000" i="1" dirty="0"/>
              <a:t>(continued)</a:t>
            </a:r>
          </a:p>
          <a:p>
            <a:pPr lvl="1">
              <a:lnSpc>
                <a:spcPct val="110000"/>
              </a:lnSpc>
              <a:spcBef>
                <a:spcPts val="0"/>
              </a:spcBef>
              <a:spcAft>
                <a:spcPts val="1200"/>
              </a:spcAft>
            </a:pPr>
            <a:r>
              <a:rPr lang="en-US" dirty="0"/>
              <a:t>APA format, </a:t>
            </a:r>
            <a:r>
              <a:rPr lang="en-US" i="1" dirty="0">
                <a:latin typeface="Times New Roman" pitchFamily="18" charset="0"/>
                <a:cs typeface="Times New Roman" pitchFamily="18" charset="0"/>
              </a:rPr>
              <a:t>r</a:t>
            </a:r>
            <a:r>
              <a:rPr lang="en-US" dirty="0">
                <a:latin typeface="Times New Roman" pitchFamily="18" charset="0"/>
                <a:cs typeface="Times New Roman" pitchFamily="18" charset="0"/>
              </a:rPr>
              <a:t>(6) = .76,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 &lt; .05</a:t>
            </a:r>
            <a:endParaRPr lang="en-US" dirty="0"/>
          </a:p>
          <a:p>
            <a:pPr lvl="2">
              <a:lnSpc>
                <a:spcPct val="110000"/>
              </a:lnSpc>
              <a:spcBef>
                <a:spcPts val="0"/>
              </a:spcBef>
              <a:spcAft>
                <a:spcPts val="1200"/>
              </a:spcAft>
            </a:pPr>
            <a:r>
              <a:rPr lang="en-US" i="1" dirty="0">
                <a:latin typeface="Times New Roman" pitchFamily="18" charset="0"/>
                <a:cs typeface="Times New Roman" pitchFamily="18" charset="0"/>
              </a:rPr>
              <a:t>r </a:t>
            </a:r>
            <a:r>
              <a:rPr lang="en-US" i="1" dirty="0"/>
              <a:t> </a:t>
            </a:r>
            <a:r>
              <a:rPr lang="en-US" dirty="0"/>
              <a:t>tells that the test was a Pearson </a:t>
            </a:r>
            <a:r>
              <a:rPr lang="en-US" i="1" dirty="0">
                <a:latin typeface="Times New Roman" pitchFamily="18" charset="0"/>
                <a:cs typeface="Times New Roman" pitchFamily="18" charset="0"/>
              </a:rPr>
              <a:t>r</a:t>
            </a:r>
          </a:p>
          <a:p>
            <a:pPr lvl="2">
              <a:lnSpc>
                <a:spcPct val="110000"/>
              </a:lnSpc>
              <a:spcBef>
                <a:spcPts val="0"/>
              </a:spcBef>
              <a:spcAft>
                <a:spcPts val="1200"/>
              </a:spcAft>
            </a:pPr>
            <a:r>
              <a:rPr lang="en-US" dirty="0">
                <a:latin typeface="Times New Roman" pitchFamily="18" charset="0"/>
                <a:cs typeface="Times New Roman" pitchFamily="18" charset="0"/>
              </a:rPr>
              <a:t>6</a:t>
            </a:r>
            <a:r>
              <a:rPr lang="en-US" dirty="0"/>
              <a:t>, degrees of freedom for the test</a:t>
            </a:r>
            <a:br>
              <a:rPr lang="en-US" baseline="-25000" dirty="0"/>
            </a:br>
            <a:r>
              <a:rPr lang="en-US" i="1" dirty="0" err="1">
                <a:latin typeface="Times New Roman" pitchFamily="18" charset="0"/>
                <a:cs typeface="Times New Roman" pitchFamily="18" charset="0"/>
              </a:rPr>
              <a:t>df</a:t>
            </a:r>
            <a:r>
              <a:rPr lang="en-US" dirty="0">
                <a:latin typeface="Times New Roman" pitchFamily="18" charset="0"/>
                <a:cs typeface="Times New Roman" pitchFamily="18" charset="0"/>
              </a:rPr>
              <a:t> = </a:t>
            </a:r>
            <a:r>
              <a:rPr lang="en-US" i="1" dirty="0">
                <a:latin typeface="Times New Roman" pitchFamily="18" charset="0"/>
                <a:cs typeface="Times New Roman" pitchFamily="18" charset="0"/>
              </a:rPr>
              <a:t>N </a:t>
            </a:r>
            <a:r>
              <a:rPr lang="en-US" i="1" dirty="0">
                <a:latin typeface="Arial" panose="020B0604020202020204" pitchFamily="34" charset="0"/>
                <a:cs typeface="Arial" panose="020B0604020202020204" pitchFamily="34" charset="0"/>
              </a:rPr>
              <a:t>−</a:t>
            </a:r>
            <a:r>
              <a:rPr lang="en-US" dirty="0">
                <a:latin typeface="Times New Roman" pitchFamily="18" charset="0"/>
                <a:cs typeface="Times New Roman" pitchFamily="18" charset="0"/>
              </a:rPr>
              <a:t> 2</a:t>
            </a:r>
          </a:p>
          <a:p>
            <a:pPr lvl="2">
              <a:lnSpc>
                <a:spcPct val="110000"/>
              </a:lnSpc>
              <a:spcBef>
                <a:spcPts val="0"/>
              </a:spcBef>
              <a:spcAft>
                <a:spcPts val="1200"/>
              </a:spcAft>
            </a:pPr>
            <a:r>
              <a:rPr lang="en-US" dirty="0">
                <a:latin typeface="Times New Roman" pitchFamily="18" charset="0"/>
                <a:cs typeface="Times New Roman" pitchFamily="18" charset="0"/>
              </a:rPr>
              <a:t>.76 </a:t>
            </a:r>
            <a:r>
              <a:rPr lang="en-US" dirty="0">
                <a:cs typeface="Times New Roman" pitchFamily="18" charset="0"/>
              </a:rPr>
              <a:t>is the </a:t>
            </a:r>
            <a:r>
              <a:rPr lang="en-US" dirty="0"/>
              <a:t>value of test statistic found in the sample</a:t>
            </a:r>
          </a:p>
          <a:p>
            <a:pPr lvl="2">
              <a:lnSpc>
                <a:spcPct val="110000"/>
              </a:lnSpc>
              <a:spcBef>
                <a:spcPts val="0"/>
              </a:spcBef>
              <a:spcAft>
                <a:spcPts val="1200"/>
              </a:spcAft>
            </a:pPr>
            <a:r>
              <a:rPr lang="en-US" dirty="0">
                <a:latin typeface="Times New Roman" pitchFamily="18" charset="0"/>
                <a:cs typeface="Times New Roman" pitchFamily="18" charset="0"/>
              </a:rPr>
              <a:t>.05 </a:t>
            </a:r>
            <a:r>
              <a:rPr lang="en-US" dirty="0"/>
              <a:t>tells alpha was set at </a:t>
            </a:r>
            <a:r>
              <a:rPr lang="en-US" dirty="0">
                <a:latin typeface="Times New Roman" pitchFamily="18" charset="0"/>
                <a:cs typeface="Times New Roman" pitchFamily="18" charset="0"/>
              </a:rPr>
              <a:t>.05, 5% </a:t>
            </a:r>
            <a:r>
              <a:rPr lang="en-US" dirty="0">
                <a:cs typeface="Times New Roman" pitchFamily="18" charset="0"/>
              </a:rPr>
              <a:t>chance of making a Type 1 error</a:t>
            </a:r>
            <a:endParaRPr lang="en-US" dirty="0"/>
          </a:p>
          <a:p>
            <a:pPr lvl="2">
              <a:lnSpc>
                <a:spcPct val="110000"/>
              </a:lnSpc>
              <a:spcBef>
                <a:spcPts val="0"/>
              </a:spcBef>
              <a:spcAft>
                <a:spcPts val="1200"/>
              </a:spcAft>
            </a:pPr>
            <a:r>
              <a:rPr lang="en-US" i="1" dirty="0">
                <a:latin typeface="Times New Roman" pitchFamily="18" charset="0"/>
                <a:cs typeface="Times New Roman" pitchFamily="18" charset="0"/>
              </a:rPr>
              <a:t>p &lt; </a:t>
            </a:r>
            <a:r>
              <a:rPr lang="en-US" dirty="0">
                <a:latin typeface="Times New Roman" pitchFamily="18" charset="0"/>
                <a:cs typeface="Times New Roman" pitchFamily="18" charset="0"/>
              </a:rPr>
              <a:t>.05 </a:t>
            </a:r>
            <a:r>
              <a:rPr lang="en-US" dirty="0"/>
              <a:t>results landed in the rare zone, null hypothesis is rejected</a:t>
            </a:r>
            <a:endParaRPr lang="en-US" sz="2000" dirty="0"/>
          </a:p>
        </p:txBody>
      </p:sp>
    </p:spTree>
    <p:extLst>
      <p:ext uri="{BB962C8B-B14F-4D97-AF65-F5344CB8AC3E}">
        <p14:creationId xmlns:p14="http://schemas.microsoft.com/office/powerpoint/2010/main" val="4178581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502602"/>
          </a:xfrm>
        </p:spPr>
        <p:txBody>
          <a:bodyPr>
            <a:noAutofit/>
          </a:bodyPr>
          <a:lstStyle/>
          <a:p>
            <a:r>
              <a:rPr lang="en-US" sz="3200" dirty="0"/>
              <a:t>Marital Satisfaction Study: Step 6: Effect Size</a:t>
            </a:r>
            <a:endParaRPr lang="en-US" sz="32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CB25EAF6-4002-4035-9CCA-1CBC82D9F5CA}"/>
              </a:ext>
            </a:extLst>
          </p:cNvPr>
          <p:cNvSpPr>
            <a:spLocks noGrp="1"/>
          </p:cNvSpPr>
          <p:nvPr>
            <p:ph idx="1"/>
          </p:nvPr>
        </p:nvSpPr>
        <p:spPr>
          <a:xfrm>
            <a:off x="533399" y="977717"/>
            <a:ext cx="8229600" cy="4525963"/>
          </a:xfrm>
        </p:spPr>
        <p:txBody>
          <a:bodyPr/>
          <a:lstStyle/>
          <a:p>
            <a:pPr>
              <a:spcBef>
                <a:spcPts val="0"/>
              </a:spcBef>
            </a:pPr>
            <a:r>
              <a:rPr lang="en-US" sz="2400" b="1" dirty="0"/>
              <a:t>STEP 6:</a:t>
            </a:r>
            <a:r>
              <a:rPr lang="en-US" sz="2400" dirty="0"/>
              <a:t> Interpret the Results </a:t>
            </a:r>
            <a:r>
              <a:rPr lang="en-US" sz="2400" i="1" dirty="0"/>
              <a:t>(continued)</a:t>
            </a:r>
          </a:p>
          <a:p>
            <a:pPr marL="623888" lvl="1">
              <a:spcBef>
                <a:spcPts val="0"/>
              </a:spcBef>
              <a:spcAft>
                <a:spcPts val="0"/>
              </a:spcAft>
            </a:pPr>
            <a:r>
              <a:rPr lang="en-US" b="1" dirty="0"/>
              <a:t>How big is the effect?</a:t>
            </a:r>
          </a:p>
          <a:p>
            <a:pPr marL="865188" lvl="2">
              <a:spcBef>
                <a:spcPts val="0"/>
              </a:spcBef>
              <a:spcAft>
                <a:spcPts val="0"/>
              </a:spcAft>
            </a:pPr>
            <a:r>
              <a:rPr lang="en-US" b="1" dirty="0"/>
              <a:t>Coefficient of Determination</a:t>
            </a:r>
          </a:p>
          <a:p>
            <a:pPr marL="1136650" lvl="3">
              <a:spcBef>
                <a:spcPts val="0"/>
              </a:spcBef>
              <a:spcAft>
                <a:spcPts val="0"/>
              </a:spcAft>
            </a:pPr>
            <a:r>
              <a:rPr lang="en-US" dirty="0"/>
              <a:t>Formal name for the effect size </a:t>
            </a:r>
            <a:r>
              <a:rPr lang="en-US" i="1" dirty="0">
                <a:latin typeface="Times New Roman" pitchFamily="18" charset="0"/>
                <a:cs typeface="Times New Roman" pitchFamily="18" charset="0"/>
              </a:rPr>
              <a:t>r</a:t>
            </a:r>
            <a:r>
              <a:rPr lang="en-US" baseline="30000" dirty="0">
                <a:latin typeface="Times New Roman" pitchFamily="18" charset="0"/>
                <a:cs typeface="Times New Roman" pitchFamily="18" charset="0"/>
              </a:rPr>
              <a:t>2</a:t>
            </a:r>
            <a:br>
              <a:rPr lang="en-US" baseline="30000" dirty="0">
                <a:latin typeface="Times New Roman" pitchFamily="18" charset="0"/>
                <a:cs typeface="Times New Roman" pitchFamily="18" charset="0"/>
              </a:rPr>
            </a:br>
            <a:endParaRPr lang="en-US" sz="800" dirty="0"/>
          </a:p>
          <a:p>
            <a:pPr marL="865188" lvl="2">
              <a:spcBef>
                <a:spcPts val="0"/>
              </a:spcBef>
              <a:spcAft>
                <a:spcPts val="0"/>
              </a:spcAft>
            </a:pPr>
            <a:r>
              <a:rPr lang="en-US" b="1" i="1" dirty="0">
                <a:latin typeface="Times New Roman" pitchFamily="18" charset="0"/>
                <a:cs typeface="Times New Roman" pitchFamily="18" charset="0"/>
              </a:rPr>
              <a:t>r</a:t>
            </a:r>
            <a:r>
              <a:rPr lang="en-US" b="1" baseline="30000" dirty="0">
                <a:latin typeface="Times New Roman" pitchFamily="18" charset="0"/>
                <a:cs typeface="Times New Roman" pitchFamily="18" charset="0"/>
              </a:rPr>
              <a:t>2</a:t>
            </a:r>
            <a:r>
              <a:rPr lang="en-US" b="1" dirty="0"/>
              <a:t>, pronounced “r squared”</a:t>
            </a:r>
          </a:p>
          <a:p>
            <a:pPr marL="1136650" lvl="3">
              <a:spcBef>
                <a:spcPts val="0"/>
              </a:spcBef>
              <a:spcAft>
                <a:spcPts val="0"/>
              </a:spcAft>
            </a:pPr>
            <a:r>
              <a:rPr lang="en-US" dirty="0"/>
              <a:t>Effect size that reveals the percentage of variability in one variable that is accounted for by the other variable</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9E49DE-DABC-4B00-AC4B-FC82EC3E1E97}"/>
                  </a:ext>
                </a:extLst>
              </p:cNvPr>
              <p:cNvSpPr/>
              <p:nvPr/>
            </p:nvSpPr>
            <p:spPr>
              <a:xfrm>
                <a:off x="533399" y="3674880"/>
                <a:ext cx="8381999" cy="1676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charset="0"/>
                            </a:rPr>
                            <m:t>𝑟</m:t>
                          </m:r>
                        </m:e>
                        <m:sup>
                          <m:r>
                            <a:rPr lang="en-US" sz="1800" b="0" i="1" smtClean="0">
                              <a:latin typeface="Cambria Math" charset="0"/>
                            </a:rPr>
                            <m:t>2</m:t>
                          </m:r>
                        </m:sup>
                      </m:sSup>
                      <m:r>
                        <a:rPr lang="en-US" sz="1800" b="0" i="1" smtClean="0">
                          <a:latin typeface="Cambria Math"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charset="0"/>
                                </a:rPr>
                                <m:t>𝑟</m:t>
                              </m:r>
                            </m:e>
                          </m:d>
                        </m:e>
                        <m:sup>
                          <m:r>
                            <a:rPr lang="en-US" sz="1800" b="0" i="1" smtClean="0">
                              <a:latin typeface="Cambria Math" charset="0"/>
                            </a:rPr>
                            <m:t>2</m:t>
                          </m:r>
                        </m:sup>
                      </m:sSup>
                      <m:r>
                        <a:rPr lang="en-US" sz="1800" b="0" i="1" smtClean="0">
                          <a:latin typeface="Cambria Math" charset="0"/>
                          <a:ea typeface="Cambria Math" charset="0"/>
                          <a:cs typeface="Cambria Math" charset="0"/>
                        </a:rPr>
                        <m:t>×100</m:t>
                      </m:r>
                    </m:oMath>
                    <m:oMath xmlns:m="http://schemas.openxmlformats.org/officeDocument/2006/math">
                      <m:r>
                        <m:rPr>
                          <m:sty m:val="p"/>
                        </m:rPr>
                        <a:rPr lang="en-US" sz="1800" b="0" i="0" smtClean="0">
                          <a:latin typeface="Cambria Math" charset="0"/>
                          <a:ea typeface="Cambria Math" charset="0"/>
                          <a:cs typeface="Cambria Math" charset="0"/>
                        </a:rPr>
                        <m:t>where</m:t>
                      </m:r>
                      <m:r>
                        <a:rPr lang="en-US" sz="1800" b="0" i="0" smtClean="0">
                          <a:latin typeface="Cambria Math" charset="0"/>
                          <a:ea typeface="Cambria Math" charset="0"/>
                          <a:cs typeface="Cambria Math" charset="0"/>
                        </a:rPr>
                        <m:t> </m:t>
                      </m:r>
                      <m:sSup>
                        <m:sSupPr>
                          <m:ctrlPr>
                            <a:rPr lang="en-US" sz="1800" b="0" i="1" smtClean="0">
                              <a:latin typeface="Cambria Math" panose="02040503050406030204" pitchFamily="18" charset="0"/>
                              <a:ea typeface="Cambria Math" charset="0"/>
                              <a:cs typeface="Cambria Math" charset="0"/>
                            </a:rPr>
                          </m:ctrlPr>
                        </m:sSupPr>
                        <m:e>
                          <m:r>
                            <a:rPr lang="en-US" sz="1800" b="0" i="1" smtClean="0">
                              <a:latin typeface="Cambria Math" charset="0"/>
                              <a:ea typeface="Cambria Math" charset="0"/>
                              <a:cs typeface="Cambria Math" charset="0"/>
                            </a:rPr>
                            <m:t>𝑟</m:t>
                          </m:r>
                        </m:e>
                        <m:sup>
                          <m:r>
                            <a:rPr lang="en-US" sz="1800" b="0" i="1" smtClean="0">
                              <a:latin typeface="Cambria Math" charset="0"/>
                              <a:ea typeface="Cambria Math" charset="0"/>
                              <a:cs typeface="Cambria Math" charset="0"/>
                            </a:rPr>
                            <m:t>2</m:t>
                          </m:r>
                        </m:sup>
                      </m:sSup>
                      <m:r>
                        <a:rPr lang="en-US" sz="1800" b="0" i="1" smtClean="0">
                          <a:latin typeface="Cambria Math" charset="0"/>
                          <a:ea typeface="Cambria Math" charset="0"/>
                          <a:cs typeface="Cambria Math" charset="0"/>
                        </a:rPr>
                        <m:t>=</m:t>
                      </m:r>
                      <m:r>
                        <m:rPr>
                          <m:sty m:val="p"/>
                        </m:rPr>
                        <a:rPr lang="en-US" sz="1800" b="0" i="0" smtClean="0">
                          <a:latin typeface="Cambria Math" charset="0"/>
                          <a:ea typeface="Cambria Math" charset="0"/>
                          <a:cs typeface="Cambria Math" charset="0"/>
                        </a:rPr>
                        <m:t>percentage</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of</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variability</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in</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one</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variable</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that</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is</m:t>
                      </m:r>
                    </m:oMath>
                    <m:oMath xmlns:m="http://schemas.openxmlformats.org/officeDocument/2006/math">
                      <m:r>
                        <m:rPr>
                          <m:sty m:val="p"/>
                        </m:rPr>
                        <a:rPr lang="en-US" sz="1800" b="0" i="0" smtClean="0">
                          <a:latin typeface="Cambria Math" charset="0"/>
                          <a:ea typeface="Cambria Math" charset="0"/>
                          <a:cs typeface="Cambria Math" charset="0"/>
                        </a:rPr>
                        <m:t>accounted</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for</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by</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the</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other</m:t>
                      </m:r>
                      <m:r>
                        <a:rPr lang="en-US" sz="1800" b="0" i="0" smtClean="0">
                          <a:latin typeface="Cambria Math" charset="0"/>
                          <a:ea typeface="Cambria Math" charset="0"/>
                          <a:cs typeface="Cambria Math" charset="0"/>
                        </a:rPr>
                        <m:t> </m:t>
                      </m:r>
                      <m:r>
                        <m:rPr>
                          <m:sty m:val="p"/>
                        </m:rPr>
                        <a:rPr lang="en-US" sz="1800" b="0" i="0" smtClean="0">
                          <a:latin typeface="Cambria Math" charset="0"/>
                          <a:ea typeface="Cambria Math" charset="0"/>
                          <a:cs typeface="Cambria Math" charset="0"/>
                        </a:rPr>
                        <m:t>variable</m:t>
                      </m:r>
                    </m:oMath>
                    <m:oMath xmlns:m="http://schemas.openxmlformats.org/officeDocument/2006/math">
                      <m:r>
                        <a:rPr lang="en-US" sz="1800" b="0" i="1" smtClean="0">
                          <a:latin typeface="Cambria Math" charset="0"/>
                          <a:ea typeface="Cambria Math" charset="0"/>
                          <a:cs typeface="Cambria Math" charset="0"/>
                        </a:rPr>
                        <m:t>𝑟</m:t>
                      </m:r>
                      <m:r>
                        <a:rPr lang="en-US" sz="1800" b="0" i="1" smtClean="0">
                          <a:latin typeface="Cambria Math" charset="0"/>
                          <a:ea typeface="Cambria Math" charset="0"/>
                          <a:cs typeface="Cambria Math" charset="0"/>
                        </a:rPr>
                        <m:t>=</m:t>
                      </m:r>
                      <m:r>
                        <m:rPr>
                          <m:sty m:val="p"/>
                        </m:rPr>
                        <a:rPr lang="en-US" sz="1800" b="0" i="0" smtClean="0">
                          <a:latin typeface="Cambria Math" charset="0"/>
                          <a:ea typeface="Cambria Math" charset="0"/>
                          <a:cs typeface="Cambria Math" charset="0"/>
                        </a:rPr>
                        <m:t>Pearson</m:t>
                      </m:r>
                      <m:r>
                        <a:rPr lang="en-US" sz="1800" b="0" i="1" smtClean="0">
                          <a:latin typeface="Cambria Math" charset="0"/>
                          <a:ea typeface="Cambria Math" charset="0"/>
                          <a:cs typeface="Cambria Math" charset="0"/>
                        </a:rPr>
                        <m:t> </m:t>
                      </m:r>
                      <m:r>
                        <a:rPr lang="en-US" sz="1800" b="0" i="1" smtClean="0">
                          <a:latin typeface="Cambria Math" charset="0"/>
                          <a:ea typeface="Cambria Math" charset="0"/>
                          <a:cs typeface="Cambria Math" charset="0"/>
                        </a:rPr>
                        <m:t>𝑟</m:t>
                      </m:r>
                    </m:oMath>
                  </m:oMathPara>
                </a14:m>
                <a:br>
                  <a:rPr lang="en-US" sz="1800" dirty="0"/>
                </a:br>
                <a:endParaRPr lang="en-US" sz="1800" dirty="0"/>
              </a:p>
            </p:txBody>
          </p:sp>
        </mc:Choice>
        <mc:Fallback xmlns="">
          <p:sp>
            <p:nvSpPr>
              <p:cNvPr id="8" name="Rectangle 7">
                <a:extLst>
                  <a:ext uri="{FF2B5EF4-FFF2-40B4-BE49-F238E27FC236}">
                    <a16:creationId xmlns:a16="http://schemas.microsoft.com/office/drawing/2014/main" id="{A89E49DE-DABC-4B00-AC4B-FC82EC3E1E97}"/>
                  </a:ext>
                </a:extLst>
              </p:cNvPr>
              <p:cNvSpPr>
                <a:spLocks noRot="1" noChangeAspect="1" noMove="1" noResize="1" noEditPoints="1" noAdjustHandles="1" noChangeArrowheads="1" noChangeShapeType="1" noTextEdit="1"/>
              </p:cNvSpPr>
              <p:nvPr/>
            </p:nvSpPr>
            <p:spPr>
              <a:xfrm>
                <a:off x="533399" y="3674880"/>
                <a:ext cx="8381999" cy="16764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951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455427" cy="502602"/>
          </a:xfrm>
        </p:spPr>
        <p:txBody>
          <a:bodyPr>
            <a:normAutofit fontScale="90000"/>
          </a:bodyPr>
          <a:lstStyle/>
          <a:p>
            <a:r>
              <a:rPr lang="en-US" sz="4000" dirty="0"/>
              <a:t>Correlation, Causation, and Association</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319C413A-D462-4CFA-8818-1F706A1233AD}"/>
              </a:ext>
            </a:extLst>
          </p:cNvPr>
          <p:cNvSpPr>
            <a:spLocks noGrp="1"/>
          </p:cNvSpPr>
          <p:nvPr>
            <p:ph idx="1"/>
          </p:nvPr>
        </p:nvSpPr>
        <p:spPr>
          <a:xfrm>
            <a:off x="457201" y="1087245"/>
            <a:ext cx="7738946" cy="4309946"/>
          </a:xfrm>
        </p:spPr>
        <p:txBody>
          <a:bodyPr>
            <a:normAutofit fontScale="70000" lnSpcReduction="20000"/>
          </a:bodyPr>
          <a:lstStyle/>
          <a:p>
            <a:pPr>
              <a:lnSpc>
                <a:spcPct val="120000"/>
              </a:lnSpc>
              <a:spcBef>
                <a:spcPts val="0"/>
              </a:spcBef>
            </a:pPr>
            <a:r>
              <a:rPr lang="en-US" dirty="0"/>
              <a:t>CORRELATION IS NOT CAUSATION</a:t>
            </a:r>
          </a:p>
          <a:p>
            <a:pPr lvl="1">
              <a:lnSpc>
                <a:spcPct val="120000"/>
              </a:lnSpc>
              <a:spcBef>
                <a:spcPts val="0"/>
              </a:spcBef>
            </a:pPr>
            <a:r>
              <a:rPr lang="en-US" dirty="0"/>
              <a:t>Correlation between two variables only guarantees an association between the two variables: they systematically vary together.</a:t>
            </a:r>
          </a:p>
          <a:p>
            <a:pPr lvl="1">
              <a:lnSpc>
                <a:spcPct val="120000"/>
              </a:lnSpc>
              <a:spcBef>
                <a:spcPts val="0"/>
              </a:spcBef>
            </a:pPr>
            <a:r>
              <a:rPr lang="en-US" dirty="0"/>
              <a:t>Correlation most likely results because each is associated with a third variable.</a:t>
            </a:r>
            <a:br>
              <a:rPr lang="en-US" dirty="0"/>
            </a:br>
            <a:endParaRPr lang="en-US" dirty="0"/>
          </a:p>
          <a:p>
            <a:pPr>
              <a:lnSpc>
                <a:spcPct val="120000"/>
              </a:lnSpc>
              <a:spcBef>
                <a:spcPts val="0"/>
              </a:spcBef>
            </a:pPr>
            <a:r>
              <a:rPr lang="en-US" dirty="0"/>
              <a:t>Variables are in a relationship test not manipulated by the researcher</a:t>
            </a:r>
          </a:p>
          <a:p>
            <a:pPr lvl="1">
              <a:lnSpc>
                <a:spcPct val="120000"/>
              </a:lnSpc>
              <a:spcBef>
                <a:spcPts val="0"/>
              </a:spcBef>
            </a:pPr>
            <a:r>
              <a:rPr lang="en-US" dirty="0"/>
              <a:t>Variables are frequently called </a:t>
            </a:r>
            <a:r>
              <a:rPr lang="en-US" i="1" dirty="0"/>
              <a:t>X</a:t>
            </a:r>
            <a:r>
              <a:rPr lang="en-US" dirty="0"/>
              <a:t> and </a:t>
            </a:r>
            <a:r>
              <a:rPr lang="en-US" i="1" dirty="0"/>
              <a:t>Y</a:t>
            </a:r>
            <a:r>
              <a:rPr lang="en-US" dirty="0"/>
              <a:t>.</a:t>
            </a:r>
            <a:endParaRPr lang="en-US" i="1" dirty="0"/>
          </a:p>
          <a:p>
            <a:pPr lvl="1">
              <a:lnSpc>
                <a:spcPct val="120000"/>
              </a:lnSpc>
              <a:spcBef>
                <a:spcPts val="0"/>
              </a:spcBef>
            </a:pPr>
            <a:r>
              <a:rPr lang="en-US" dirty="0"/>
              <a:t>If there is a believed order to the relationship, then they are called:</a:t>
            </a:r>
          </a:p>
          <a:p>
            <a:pPr lvl="2">
              <a:lnSpc>
                <a:spcPct val="120000"/>
              </a:lnSpc>
              <a:spcBef>
                <a:spcPts val="0"/>
              </a:spcBef>
            </a:pPr>
            <a:r>
              <a:rPr lang="en-US" dirty="0"/>
              <a:t>Predictor Variable </a:t>
            </a:r>
          </a:p>
          <a:p>
            <a:pPr lvl="2">
              <a:lnSpc>
                <a:spcPct val="120000"/>
              </a:lnSpc>
              <a:spcBef>
                <a:spcPts val="0"/>
              </a:spcBef>
            </a:pPr>
            <a:r>
              <a:rPr lang="en-US" dirty="0"/>
              <a:t>Outcome Variable </a:t>
            </a:r>
          </a:p>
        </p:txBody>
      </p:sp>
    </p:spTree>
    <p:extLst>
      <p:ext uri="{BB962C8B-B14F-4D97-AF65-F5344CB8AC3E}">
        <p14:creationId xmlns:p14="http://schemas.microsoft.com/office/powerpoint/2010/main" val="542766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Effect Size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6A80360C-DA3A-4C4B-A82B-97C8D5703CAF}"/>
              </a:ext>
            </a:extLst>
          </p:cNvPr>
          <p:cNvSpPr>
            <a:spLocks noGrp="1"/>
          </p:cNvSpPr>
          <p:nvPr>
            <p:ph idx="1"/>
          </p:nvPr>
        </p:nvSpPr>
        <p:spPr>
          <a:xfrm>
            <a:off x="535259" y="1517303"/>
            <a:ext cx="8229600" cy="3383658"/>
          </a:xfrm>
        </p:spPr>
        <p:txBody>
          <a:bodyPr>
            <a:normAutofit/>
          </a:bodyPr>
          <a:lstStyle/>
          <a:p>
            <a:pPr>
              <a:spcBef>
                <a:spcPts val="0"/>
              </a:spcBef>
            </a:pPr>
            <a:r>
              <a:rPr lang="en-US" dirty="0"/>
              <a:t>Calculate effect size</a:t>
            </a:r>
          </a:p>
          <a:p>
            <a:pPr lvl="0">
              <a:spcBef>
                <a:spcPts val="0"/>
              </a:spcBef>
            </a:pPr>
            <a:r>
              <a:rPr lang="en-US" dirty="0"/>
              <a:t>Interpretation of </a:t>
            </a:r>
            <a:r>
              <a:rPr lang="en-US" i="1" dirty="0"/>
              <a:t>r</a:t>
            </a:r>
            <a:r>
              <a:rPr lang="en-US" baseline="30000" dirty="0"/>
              <a:t>2</a:t>
            </a:r>
          </a:p>
          <a:p>
            <a:pPr lvl="1">
              <a:spcBef>
                <a:spcPts val="0"/>
              </a:spcBef>
            </a:pPr>
            <a:r>
              <a:rPr lang="en-US" dirty="0"/>
              <a:t>Small effect ≈ 1%</a:t>
            </a:r>
          </a:p>
          <a:p>
            <a:pPr lvl="1">
              <a:spcBef>
                <a:spcPts val="0"/>
              </a:spcBef>
            </a:pPr>
            <a:r>
              <a:rPr lang="en-US" dirty="0"/>
              <a:t>Medium effect ≈ 9%</a:t>
            </a:r>
          </a:p>
          <a:p>
            <a:pPr lvl="1">
              <a:spcBef>
                <a:spcPts val="0"/>
              </a:spcBef>
            </a:pPr>
            <a:r>
              <a:rPr lang="en-US" dirty="0"/>
              <a:t>Large effect ≈ 25% </a:t>
            </a:r>
          </a:p>
          <a:p>
            <a:pPr>
              <a:spcBef>
                <a:spcPts val="0"/>
              </a:spcBef>
            </a:pPr>
            <a:endParaRPr lang="en-US" dirty="0"/>
          </a:p>
          <a:p>
            <a:pPr>
              <a:spcBef>
                <a:spcPts val="0"/>
              </a:spcBef>
            </a:pP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4E1CF62-2FF4-4EED-9686-BCE4ED034BD5}"/>
                  </a:ext>
                </a:extLst>
              </p:cNvPr>
              <p:cNvSpPr txBox="1"/>
              <p:nvPr/>
            </p:nvSpPr>
            <p:spPr>
              <a:xfrm>
                <a:off x="5055219" y="1739835"/>
                <a:ext cx="2362200" cy="230832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charset="0"/>
                            </a:rPr>
                            <m:t>𝑟</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𝑟</m:t>
                              </m:r>
                            </m:e>
                          </m:d>
                        </m:e>
                        <m:sup>
                          <m:r>
                            <a:rPr lang="en-US" i="1">
                              <a:latin typeface="Cambria Math" charset="0"/>
                            </a:rPr>
                            <m:t>2</m:t>
                          </m:r>
                        </m:sup>
                      </m:sSup>
                      <m:r>
                        <a:rPr lang="en-US" i="1">
                          <a:latin typeface="Cambria Math" charset="0"/>
                          <a:ea typeface="Cambria Math" charset="0"/>
                          <a:cs typeface="Cambria Math" charset="0"/>
                        </a:rPr>
                        <m:t>×100</m:t>
                      </m:r>
                    </m:oMath>
                    <m:oMath xmlns:m="http://schemas.openxmlformats.org/officeDocument/2006/math">
                      <m:sSup>
                        <m:sSupPr>
                          <m:ctrlPr>
                            <a:rPr lang="en-US"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.76</m:t>
                          </m:r>
                        </m:e>
                        <m:sup>
                          <m:r>
                            <a:rPr lang="en-US" b="0" i="1" smtClean="0">
                              <a:latin typeface="Cambria Math" charset="0"/>
                              <a:ea typeface="Cambria Math" charset="0"/>
                              <a:cs typeface="Cambria Math" charset="0"/>
                            </a:rPr>
                            <m:t>2</m:t>
                          </m:r>
                        </m:sup>
                      </m:sSup>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100</m:t>
                      </m:r>
                    </m:oMath>
                    <m:oMath xmlns:m="http://schemas.openxmlformats.org/officeDocument/2006/math">
                      <m:r>
                        <a:rPr lang="en-US" b="0" i="1" smtClean="0">
                          <a:latin typeface="Cambria Math" charset="0"/>
                          <a:ea typeface="Cambria Math" charset="0"/>
                          <a:cs typeface="Cambria Math" charset="0"/>
                        </a:rPr>
                        <m:t>=.5776×100</m:t>
                      </m:r>
                    </m:oMath>
                    <m:oMath xmlns:m="http://schemas.openxmlformats.org/officeDocument/2006/math">
                      <m:r>
                        <a:rPr lang="en-US" b="0" i="1" smtClean="0">
                          <a:latin typeface="Cambria Math" charset="0"/>
                          <a:ea typeface="Cambria Math" charset="0"/>
                          <a:cs typeface="Cambria Math" charset="0"/>
                        </a:rPr>
                        <m:t>=57.76%</m:t>
                      </m:r>
                    </m:oMath>
                  </m:oMathPara>
                </a14:m>
                <a:endParaRPr lang="en-US" dirty="0"/>
              </a:p>
            </p:txBody>
          </p:sp>
        </mc:Choice>
        <mc:Fallback xmlns="">
          <p:sp>
            <p:nvSpPr>
              <p:cNvPr id="10" name="TextBox 9">
                <a:extLst>
                  <a:ext uri="{FF2B5EF4-FFF2-40B4-BE49-F238E27FC236}">
                    <a16:creationId xmlns:a16="http://schemas.microsoft.com/office/drawing/2014/main" id="{D4E1CF62-2FF4-4EED-9686-BCE4ED034BD5}"/>
                  </a:ext>
                </a:extLst>
              </p:cNvPr>
              <p:cNvSpPr txBox="1">
                <a:spLocks noRot="1" noChangeAspect="1" noMove="1" noResize="1" noEditPoints="1" noAdjustHandles="1" noChangeArrowheads="1" noChangeShapeType="1" noTextEdit="1"/>
              </p:cNvSpPr>
              <p:nvPr/>
            </p:nvSpPr>
            <p:spPr>
              <a:xfrm>
                <a:off x="5055219" y="1739835"/>
                <a:ext cx="2362200" cy="230832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266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F97AF965-E144-415D-A6C3-499308CFB857}"/>
              </a:ext>
            </a:extLst>
          </p:cNvPr>
          <p:cNvSpPr>
            <a:spLocks noGrp="1"/>
          </p:cNvSpPr>
          <p:nvPr>
            <p:ph idx="1"/>
          </p:nvPr>
        </p:nvSpPr>
        <p:spPr>
          <a:xfrm>
            <a:off x="457200" y="1499840"/>
            <a:ext cx="8095785" cy="4287644"/>
          </a:xfrm>
        </p:spPr>
        <p:txBody>
          <a:bodyPr>
            <a:normAutofit lnSpcReduction="10000"/>
          </a:bodyPr>
          <a:lstStyle/>
          <a:p>
            <a:pPr>
              <a:spcBef>
                <a:spcPts val="0"/>
              </a:spcBef>
            </a:pPr>
            <a:r>
              <a:rPr lang="en-US" sz="2600" b="1" dirty="0"/>
              <a:t>STEP 6:</a:t>
            </a:r>
            <a:r>
              <a:rPr lang="en-US" sz="2600" dirty="0"/>
              <a:t> Interpret the Results </a:t>
            </a:r>
            <a:r>
              <a:rPr lang="en-US" sz="2600" i="1" dirty="0"/>
              <a:t>(continued)</a:t>
            </a:r>
          </a:p>
          <a:p>
            <a:pPr lvl="1">
              <a:spcBef>
                <a:spcPts val="0"/>
              </a:spcBef>
            </a:pPr>
            <a:r>
              <a:rPr lang="en-US" sz="2600" dirty="0"/>
              <a:t>Calculating 95% confidence interval for </a:t>
            </a:r>
            <a:r>
              <a:rPr lang="el-GR" sz="2600" dirty="0">
                <a:latin typeface="Times New Roman"/>
                <a:cs typeface="Times New Roman"/>
              </a:rPr>
              <a:t>ρ</a:t>
            </a:r>
            <a:r>
              <a:rPr lang="en-US" sz="2600" dirty="0"/>
              <a:t>, 95% </a:t>
            </a:r>
            <a:r>
              <a:rPr lang="en-US" sz="2600" dirty="0">
                <a:latin typeface="Times New Roman" pitchFamily="18" charset="0"/>
                <a:cs typeface="Times New Roman" pitchFamily="18" charset="0"/>
              </a:rPr>
              <a:t>CI</a:t>
            </a:r>
            <a:r>
              <a:rPr lang="el-GR" sz="2600" baseline="-25000" dirty="0">
                <a:latin typeface="Times New Roman" pitchFamily="18" charset="0"/>
                <a:cs typeface="Times New Roman" pitchFamily="18" charset="0"/>
              </a:rPr>
              <a:t>ρ</a:t>
            </a:r>
            <a:r>
              <a:rPr lang="en-US" sz="2600" dirty="0"/>
              <a:t>, 3 steps:</a:t>
            </a:r>
          </a:p>
          <a:p>
            <a:pPr marL="1146175" lvl="2" indent="-347663">
              <a:spcBef>
                <a:spcPts val="0"/>
              </a:spcBef>
              <a:spcAft>
                <a:spcPts val="1200"/>
              </a:spcAft>
              <a:buSzPct val="100000"/>
              <a:buFont typeface="+mj-lt"/>
              <a:buAutoNum type="arabicParenR"/>
            </a:pPr>
            <a:r>
              <a:rPr lang="en-US" dirty="0"/>
              <a:t>Transform </a:t>
            </a:r>
            <a:r>
              <a:rPr lang="en-US" i="1" dirty="0">
                <a:latin typeface="Times New Roman" pitchFamily="18" charset="0"/>
                <a:cs typeface="Times New Roman" pitchFamily="18" charset="0"/>
              </a:rPr>
              <a:t>r</a:t>
            </a:r>
            <a:r>
              <a:rPr lang="en-US" i="1" dirty="0"/>
              <a:t> </a:t>
            </a:r>
            <a:r>
              <a:rPr lang="en-US" dirty="0"/>
              <a:t>value into a </a:t>
            </a:r>
            <a:r>
              <a:rPr lang="en-US" i="1" dirty="0" err="1">
                <a:latin typeface="Times New Roman" pitchFamily="18" charset="0"/>
                <a:cs typeface="Times New Roman" pitchFamily="18" charset="0"/>
              </a:rPr>
              <a:t>z</a:t>
            </a:r>
            <a:r>
              <a:rPr lang="en-US" i="1" baseline="-25000" dirty="0" err="1">
                <a:latin typeface="Times New Roman" pitchFamily="18" charset="0"/>
                <a:cs typeface="Times New Roman" pitchFamily="18" charset="0"/>
              </a:rPr>
              <a:t>r</a:t>
            </a:r>
            <a:r>
              <a:rPr lang="en-US" i="1" dirty="0"/>
              <a:t> </a:t>
            </a:r>
          </a:p>
          <a:p>
            <a:pPr marL="1546225" lvl="3" indent="-347663">
              <a:spcBef>
                <a:spcPts val="0"/>
              </a:spcBef>
              <a:spcAft>
                <a:spcPts val="1200"/>
              </a:spcAft>
              <a:buSzPct val="65000"/>
            </a:pPr>
            <a:r>
              <a:rPr lang="en-US" dirty="0"/>
              <a:t>Called a Fisher’s </a:t>
            </a:r>
            <a:r>
              <a:rPr lang="en-US" i="1" dirty="0">
                <a:latin typeface="Times New Roman" pitchFamily="18" charset="0"/>
                <a:cs typeface="Times New Roman" pitchFamily="18" charset="0"/>
              </a:rPr>
              <a:t>r </a:t>
            </a:r>
            <a:r>
              <a:rPr lang="en-US" dirty="0"/>
              <a:t>to </a:t>
            </a:r>
            <a:r>
              <a:rPr lang="en-US" i="1" dirty="0">
                <a:latin typeface="Times New Roman" pitchFamily="18" charset="0"/>
                <a:cs typeface="Times New Roman" pitchFamily="18" charset="0"/>
              </a:rPr>
              <a:t>z</a:t>
            </a:r>
            <a:r>
              <a:rPr lang="en-US" i="1" dirty="0"/>
              <a:t> </a:t>
            </a:r>
            <a:r>
              <a:rPr lang="en-US" dirty="0"/>
              <a:t>transformation</a:t>
            </a:r>
          </a:p>
          <a:p>
            <a:pPr marL="1546225" lvl="3" indent="-347663">
              <a:spcBef>
                <a:spcPts val="0"/>
              </a:spcBef>
              <a:spcAft>
                <a:spcPts val="1200"/>
              </a:spcAft>
              <a:buSzPct val="65000"/>
            </a:pPr>
            <a:r>
              <a:rPr lang="en-US" dirty="0"/>
              <a:t>Use Appendix Table 7</a:t>
            </a:r>
          </a:p>
          <a:p>
            <a:pPr marL="1146175" lvl="2" indent="-347663">
              <a:spcBef>
                <a:spcPts val="0"/>
              </a:spcBef>
              <a:spcAft>
                <a:spcPts val="1200"/>
              </a:spcAft>
              <a:buSzPct val="100000"/>
              <a:buFont typeface="+mj-lt"/>
              <a:buAutoNum type="arabicParenR"/>
            </a:pPr>
            <a:r>
              <a:rPr lang="en-US" dirty="0"/>
              <a:t>Use </a:t>
            </a:r>
            <a:r>
              <a:rPr lang="en-US" i="1" dirty="0" err="1">
                <a:latin typeface="Times New Roman" pitchFamily="18" charset="0"/>
                <a:cs typeface="Times New Roman" pitchFamily="18" charset="0"/>
              </a:rPr>
              <a:t>z</a:t>
            </a:r>
            <a:r>
              <a:rPr lang="en-US" i="1" baseline="-25000" dirty="0" err="1">
                <a:latin typeface="Times New Roman" pitchFamily="18" charset="0"/>
                <a:cs typeface="Times New Roman" pitchFamily="18" charset="0"/>
              </a:rPr>
              <a:t>r</a:t>
            </a:r>
            <a:r>
              <a:rPr lang="en-US" i="1" dirty="0"/>
              <a:t> </a:t>
            </a:r>
            <a:r>
              <a:rPr lang="en-US" dirty="0"/>
              <a:t>with Equations 13.4 and 13.5 to calculate confidence interval</a:t>
            </a:r>
          </a:p>
          <a:p>
            <a:pPr marL="1146175" lvl="2" indent="-347663">
              <a:spcBef>
                <a:spcPts val="0"/>
              </a:spcBef>
              <a:spcAft>
                <a:spcPts val="1200"/>
              </a:spcAft>
              <a:buSzPct val="100000"/>
              <a:buFont typeface="+mj-lt"/>
              <a:buAutoNum type="arabicParenR"/>
            </a:pPr>
            <a:r>
              <a:rPr lang="en-US" dirty="0"/>
              <a:t>Transform confidence interval from </a:t>
            </a:r>
            <a:r>
              <a:rPr lang="en-US" i="1" dirty="0" err="1">
                <a:latin typeface="Times New Roman" pitchFamily="18" charset="0"/>
                <a:cs typeface="Times New Roman" pitchFamily="18" charset="0"/>
              </a:rPr>
              <a:t>z</a:t>
            </a:r>
            <a:r>
              <a:rPr lang="en-US" i="1" baseline="-25000" dirty="0" err="1">
                <a:latin typeface="Times New Roman" pitchFamily="18" charset="0"/>
                <a:cs typeface="Times New Roman" pitchFamily="18" charset="0"/>
              </a:rPr>
              <a:t>r</a:t>
            </a:r>
            <a:r>
              <a:rPr lang="en-US" i="1" dirty="0"/>
              <a:t> </a:t>
            </a:r>
            <a:r>
              <a:rPr lang="en-US" dirty="0"/>
              <a:t>units to </a:t>
            </a:r>
            <a:r>
              <a:rPr lang="en-US" i="1" dirty="0">
                <a:latin typeface="Times New Roman" pitchFamily="18" charset="0"/>
                <a:cs typeface="Times New Roman" pitchFamily="18" charset="0"/>
              </a:rPr>
              <a:t>r</a:t>
            </a:r>
            <a:r>
              <a:rPr lang="en-US" i="1" dirty="0"/>
              <a:t> </a:t>
            </a:r>
            <a:r>
              <a:rPr lang="en-US" dirty="0"/>
              <a:t>values</a:t>
            </a:r>
            <a:br>
              <a:rPr lang="en-US" dirty="0"/>
            </a:br>
            <a:r>
              <a:rPr lang="en-US" dirty="0"/>
              <a:t>Use Appendix Table 8</a:t>
            </a:r>
          </a:p>
          <a:p>
            <a:pPr>
              <a:spcBef>
                <a:spcPts val="0"/>
              </a:spcBef>
            </a:pPr>
            <a:endParaRPr lang="en-US" dirty="0"/>
          </a:p>
        </p:txBody>
      </p:sp>
    </p:spTree>
    <p:extLst>
      <p:ext uri="{BB962C8B-B14F-4D97-AF65-F5344CB8AC3E}">
        <p14:creationId xmlns:p14="http://schemas.microsoft.com/office/powerpoint/2010/main" val="2297752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EC69023F-FDF2-4487-B79D-46E26B8AA03B}"/>
              </a:ext>
            </a:extLst>
          </p:cNvPr>
          <p:cNvSpPr>
            <a:spLocks noGrp="1"/>
          </p:cNvSpPr>
          <p:nvPr>
            <p:ph idx="1"/>
          </p:nvPr>
        </p:nvSpPr>
        <p:spPr>
          <a:xfrm>
            <a:off x="457200" y="1324862"/>
            <a:ext cx="8229600" cy="1676400"/>
          </a:xfrm>
        </p:spPr>
        <p:txBody>
          <a:bodyPr>
            <a:normAutofit fontScale="70000" lnSpcReduction="20000"/>
          </a:bodyPr>
          <a:lstStyle/>
          <a:p>
            <a:pPr>
              <a:lnSpc>
                <a:spcPct val="120000"/>
              </a:lnSpc>
              <a:spcBef>
                <a:spcPts val="0"/>
              </a:spcBef>
            </a:pPr>
            <a:r>
              <a:rPr lang="en-US" sz="2400" dirty="0"/>
              <a:t>Calculating 95% confidence interval for </a:t>
            </a:r>
            <a:r>
              <a:rPr lang="el-GR" sz="2400" dirty="0">
                <a:cs typeface="Times New Roman"/>
              </a:rPr>
              <a:t>ρ</a:t>
            </a:r>
            <a:r>
              <a:rPr lang="en-US" sz="2400" dirty="0"/>
              <a:t>, 95% </a:t>
            </a:r>
            <a:r>
              <a:rPr lang="en-US" sz="2400" dirty="0">
                <a:cs typeface="Times New Roman" pitchFamily="18" charset="0"/>
              </a:rPr>
              <a:t>CI</a:t>
            </a:r>
            <a:r>
              <a:rPr lang="el-GR" sz="2400" dirty="0">
                <a:cs typeface="Times New Roman" pitchFamily="18" charset="0"/>
              </a:rPr>
              <a:t>ρ</a:t>
            </a:r>
            <a:r>
              <a:rPr lang="en-US" sz="2400" dirty="0"/>
              <a:t>, 3 steps:</a:t>
            </a:r>
          </a:p>
          <a:p>
            <a:pPr marL="746125" lvl="1" indent="-347663">
              <a:lnSpc>
                <a:spcPct val="120000"/>
              </a:lnSpc>
              <a:spcBef>
                <a:spcPts val="0"/>
              </a:spcBef>
              <a:spcAft>
                <a:spcPts val="0"/>
              </a:spcAft>
              <a:buSzPct val="100000"/>
              <a:buNone/>
            </a:pPr>
            <a:r>
              <a:rPr lang="en-US" sz="2000" dirty="0"/>
              <a:t>STEP 1: Transform </a:t>
            </a:r>
            <a:r>
              <a:rPr lang="en-US" sz="2000" i="1" dirty="0">
                <a:cs typeface="Times New Roman" pitchFamily="18" charset="0"/>
              </a:rPr>
              <a:t>r</a:t>
            </a:r>
            <a:r>
              <a:rPr lang="en-US" sz="2000" i="1" dirty="0"/>
              <a:t> </a:t>
            </a:r>
            <a:r>
              <a:rPr lang="en-US" sz="2000" dirty="0"/>
              <a:t>value into a </a:t>
            </a:r>
            <a:r>
              <a:rPr lang="en-US" sz="2000" i="1" dirty="0" err="1">
                <a:cs typeface="Times New Roman" pitchFamily="18" charset="0"/>
              </a:rPr>
              <a:t>z</a:t>
            </a:r>
            <a:r>
              <a:rPr lang="en-US" sz="2000" i="1" baseline="-25000" dirty="0" err="1">
                <a:cs typeface="Times New Roman" pitchFamily="18" charset="0"/>
              </a:rPr>
              <a:t>r</a:t>
            </a:r>
            <a:r>
              <a:rPr lang="en-US" sz="2000" i="1" dirty="0"/>
              <a:t> </a:t>
            </a:r>
            <a:endParaRPr lang="en-US" dirty="0"/>
          </a:p>
          <a:p>
            <a:pPr marL="1036638" lvl="2">
              <a:lnSpc>
                <a:spcPct val="120000"/>
              </a:lnSpc>
              <a:spcBef>
                <a:spcPts val="0"/>
              </a:spcBef>
              <a:spcAft>
                <a:spcPts val="0"/>
              </a:spcAft>
            </a:pPr>
            <a:r>
              <a:rPr lang="en-US" sz="1800" dirty="0"/>
              <a:t>Rows represent the first digit of an </a:t>
            </a:r>
            <a:r>
              <a:rPr lang="en-US" sz="1800" i="1" dirty="0">
                <a:cs typeface="Times New Roman" pitchFamily="18" charset="0"/>
              </a:rPr>
              <a:t>r</a:t>
            </a:r>
            <a:r>
              <a:rPr lang="en-US" sz="1800" i="1" dirty="0"/>
              <a:t> </a:t>
            </a:r>
            <a:r>
              <a:rPr lang="en-US" sz="1800" dirty="0"/>
              <a:t>value </a:t>
            </a:r>
          </a:p>
          <a:p>
            <a:pPr marL="1036638" lvl="2">
              <a:lnSpc>
                <a:spcPct val="120000"/>
              </a:lnSpc>
              <a:spcBef>
                <a:spcPts val="0"/>
              </a:spcBef>
              <a:spcAft>
                <a:spcPts val="0"/>
              </a:spcAft>
            </a:pPr>
            <a:r>
              <a:rPr lang="en-US" sz="1800" dirty="0"/>
              <a:t>Columns represent the second digit of an </a:t>
            </a:r>
            <a:r>
              <a:rPr lang="en-US" sz="1800" i="1" dirty="0">
                <a:cs typeface="Times New Roman" pitchFamily="18" charset="0"/>
              </a:rPr>
              <a:t>r</a:t>
            </a:r>
            <a:r>
              <a:rPr lang="en-US" sz="1800" dirty="0"/>
              <a:t> value</a:t>
            </a:r>
          </a:p>
          <a:p>
            <a:pPr marL="1036638" lvl="2">
              <a:lnSpc>
                <a:spcPct val="120000"/>
              </a:lnSpc>
              <a:spcBef>
                <a:spcPts val="0"/>
              </a:spcBef>
              <a:spcAft>
                <a:spcPts val="0"/>
              </a:spcAft>
            </a:pPr>
            <a:r>
              <a:rPr lang="en-US" sz="1800" i="1" dirty="0">
                <a:cs typeface="Times New Roman" pitchFamily="18" charset="0"/>
              </a:rPr>
              <a:t>r</a:t>
            </a:r>
            <a:r>
              <a:rPr lang="en-US" sz="1800" i="1" dirty="0"/>
              <a:t> </a:t>
            </a:r>
            <a:r>
              <a:rPr lang="en-US" sz="1800" dirty="0"/>
              <a:t>value of </a:t>
            </a:r>
            <a:r>
              <a:rPr lang="en-US" sz="1800" dirty="0">
                <a:cs typeface="Times New Roman" pitchFamily="18" charset="0"/>
              </a:rPr>
              <a:t>.76 </a:t>
            </a:r>
            <a:r>
              <a:rPr lang="en-US" sz="1800" dirty="0"/>
              <a:t>becomes a </a:t>
            </a:r>
            <a:r>
              <a:rPr lang="en-US" sz="1800" i="1" dirty="0" err="1">
                <a:cs typeface="Times New Roman" pitchFamily="18" charset="0"/>
              </a:rPr>
              <a:t>z</a:t>
            </a:r>
            <a:r>
              <a:rPr lang="en-US" sz="1800" i="1" baseline="-25000" dirty="0" err="1">
                <a:cs typeface="Times New Roman" pitchFamily="18" charset="0"/>
              </a:rPr>
              <a:t>r</a:t>
            </a:r>
            <a:r>
              <a:rPr lang="en-US" sz="700" i="1" dirty="0"/>
              <a:t> </a:t>
            </a:r>
            <a:r>
              <a:rPr lang="en-US" sz="1800" dirty="0"/>
              <a:t>of </a:t>
            </a:r>
            <a:r>
              <a:rPr lang="en-US" sz="1800" dirty="0">
                <a:cs typeface="Times New Roman" pitchFamily="18" charset="0"/>
              </a:rPr>
              <a:t>1.00</a:t>
            </a:r>
            <a:br>
              <a:rPr lang="en-US" sz="1800" dirty="0">
                <a:cs typeface="Times New Roman" pitchFamily="18" charset="0"/>
              </a:rPr>
            </a:br>
            <a:endParaRPr lang="en-US" sz="1800" dirty="0">
              <a:cs typeface="Times New Roman" pitchFamily="18" charset="0"/>
            </a:endParaRPr>
          </a:p>
          <a:p>
            <a:pPr marL="350838" lvl="1" indent="0">
              <a:lnSpc>
                <a:spcPct val="120000"/>
              </a:lnSpc>
              <a:spcBef>
                <a:spcPts val="0"/>
              </a:spcBef>
              <a:spcAft>
                <a:spcPts val="0"/>
              </a:spcAft>
              <a:buNone/>
            </a:pPr>
            <a:r>
              <a:rPr lang="en-US" dirty="0"/>
              <a:t>    Appendix Table 7: Transformation Table for Fisher’s </a:t>
            </a:r>
            <a:r>
              <a:rPr lang="en-US" i="1" dirty="0"/>
              <a:t>r</a:t>
            </a:r>
            <a:r>
              <a:rPr lang="en-US" dirty="0"/>
              <a:t> to </a:t>
            </a:r>
            <a:r>
              <a:rPr lang="en-US" i="1" dirty="0"/>
              <a:t>z</a:t>
            </a:r>
          </a:p>
        </p:txBody>
      </p:sp>
      <p:graphicFrame>
        <p:nvGraphicFramePr>
          <p:cNvPr id="9" name="Table 8">
            <a:extLst>
              <a:ext uri="{FF2B5EF4-FFF2-40B4-BE49-F238E27FC236}">
                <a16:creationId xmlns:a16="http://schemas.microsoft.com/office/drawing/2014/main" id="{227E7253-6291-4E0D-B9E9-603C5D00826D}"/>
              </a:ext>
            </a:extLst>
          </p:cNvPr>
          <p:cNvGraphicFramePr>
            <a:graphicFrameLocks noGrp="1"/>
          </p:cNvGraphicFramePr>
          <p:nvPr>
            <p:extLst>
              <p:ext uri="{D42A27DB-BD31-4B8C-83A1-F6EECF244321}">
                <p14:modId xmlns:p14="http://schemas.microsoft.com/office/powerpoint/2010/main" val="3161373374"/>
              </p:ext>
            </p:extLst>
          </p:nvPr>
        </p:nvGraphicFramePr>
        <p:xfrm>
          <a:off x="651510" y="2964920"/>
          <a:ext cx="7467603" cy="2514600"/>
        </p:xfrm>
        <a:graphic>
          <a:graphicData uri="http://schemas.openxmlformats.org/drawingml/2006/table">
            <a:tbl>
              <a:tblPr firstRow="1" bandRow="1">
                <a:tableStyleId>{7DF18680-E054-41AD-8BC1-D1AEF772440D}</a:tableStyleId>
              </a:tblPr>
              <a:tblGrid>
                <a:gridCol w="678873">
                  <a:extLst>
                    <a:ext uri="{9D8B030D-6E8A-4147-A177-3AD203B41FA5}">
                      <a16:colId xmlns:a16="http://schemas.microsoft.com/office/drawing/2014/main" val="20000"/>
                    </a:ext>
                  </a:extLst>
                </a:gridCol>
                <a:gridCol w="678873">
                  <a:extLst>
                    <a:ext uri="{9D8B030D-6E8A-4147-A177-3AD203B41FA5}">
                      <a16:colId xmlns:a16="http://schemas.microsoft.com/office/drawing/2014/main" val="20001"/>
                    </a:ext>
                  </a:extLst>
                </a:gridCol>
                <a:gridCol w="678873">
                  <a:extLst>
                    <a:ext uri="{9D8B030D-6E8A-4147-A177-3AD203B41FA5}">
                      <a16:colId xmlns:a16="http://schemas.microsoft.com/office/drawing/2014/main" val="20002"/>
                    </a:ext>
                  </a:extLst>
                </a:gridCol>
                <a:gridCol w="678873">
                  <a:extLst>
                    <a:ext uri="{9D8B030D-6E8A-4147-A177-3AD203B41FA5}">
                      <a16:colId xmlns:a16="http://schemas.microsoft.com/office/drawing/2014/main" val="20003"/>
                    </a:ext>
                  </a:extLst>
                </a:gridCol>
                <a:gridCol w="678873">
                  <a:extLst>
                    <a:ext uri="{9D8B030D-6E8A-4147-A177-3AD203B41FA5}">
                      <a16:colId xmlns:a16="http://schemas.microsoft.com/office/drawing/2014/main" val="20004"/>
                    </a:ext>
                  </a:extLst>
                </a:gridCol>
                <a:gridCol w="678873">
                  <a:extLst>
                    <a:ext uri="{9D8B030D-6E8A-4147-A177-3AD203B41FA5}">
                      <a16:colId xmlns:a16="http://schemas.microsoft.com/office/drawing/2014/main" val="20005"/>
                    </a:ext>
                  </a:extLst>
                </a:gridCol>
                <a:gridCol w="678873">
                  <a:extLst>
                    <a:ext uri="{9D8B030D-6E8A-4147-A177-3AD203B41FA5}">
                      <a16:colId xmlns:a16="http://schemas.microsoft.com/office/drawing/2014/main" val="20006"/>
                    </a:ext>
                  </a:extLst>
                </a:gridCol>
                <a:gridCol w="678873">
                  <a:extLst>
                    <a:ext uri="{9D8B030D-6E8A-4147-A177-3AD203B41FA5}">
                      <a16:colId xmlns:a16="http://schemas.microsoft.com/office/drawing/2014/main" val="20007"/>
                    </a:ext>
                  </a:extLst>
                </a:gridCol>
                <a:gridCol w="678873">
                  <a:extLst>
                    <a:ext uri="{9D8B030D-6E8A-4147-A177-3AD203B41FA5}">
                      <a16:colId xmlns:a16="http://schemas.microsoft.com/office/drawing/2014/main" val="20008"/>
                    </a:ext>
                  </a:extLst>
                </a:gridCol>
                <a:gridCol w="678873">
                  <a:extLst>
                    <a:ext uri="{9D8B030D-6E8A-4147-A177-3AD203B41FA5}">
                      <a16:colId xmlns:a16="http://schemas.microsoft.com/office/drawing/2014/main" val="20009"/>
                    </a:ext>
                  </a:extLst>
                </a:gridCol>
                <a:gridCol w="678873">
                  <a:extLst>
                    <a:ext uri="{9D8B030D-6E8A-4147-A177-3AD203B41FA5}">
                      <a16:colId xmlns:a16="http://schemas.microsoft.com/office/drawing/2014/main" val="20010"/>
                    </a:ext>
                  </a:extLst>
                </a:gridCol>
              </a:tblGrid>
              <a:tr h="156095">
                <a:tc>
                  <a:txBody>
                    <a:bodyPr/>
                    <a:lstStyle/>
                    <a:p>
                      <a:pPr algn="ctr"/>
                      <a:endParaRPr lang="en-US" sz="900" dirty="0"/>
                    </a:p>
                  </a:txBody>
                  <a:tcPr/>
                </a:tc>
                <a:tc>
                  <a:txBody>
                    <a:bodyPr/>
                    <a:lstStyle/>
                    <a:p>
                      <a:pPr algn="ctr"/>
                      <a:r>
                        <a:rPr lang="en-US" sz="900" dirty="0"/>
                        <a:t>.00</a:t>
                      </a:r>
                    </a:p>
                  </a:txBody>
                  <a:tcPr/>
                </a:tc>
                <a:tc>
                  <a:txBody>
                    <a:bodyPr/>
                    <a:lstStyle/>
                    <a:p>
                      <a:pPr algn="ctr"/>
                      <a:r>
                        <a:rPr lang="en-US" sz="900" dirty="0"/>
                        <a:t>.01</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.04</a:t>
                      </a:r>
                    </a:p>
                  </a:txBody>
                  <a:tcPr/>
                </a:tc>
                <a:tc>
                  <a:txBody>
                    <a:bodyPr/>
                    <a:lstStyle/>
                    <a:p>
                      <a:pPr algn="ctr"/>
                      <a:r>
                        <a:rPr lang="en-US" sz="900" dirty="0"/>
                        <a:t>.05</a:t>
                      </a:r>
                    </a:p>
                  </a:txBody>
                  <a:tcPr/>
                </a:tc>
                <a:tc>
                  <a:txBody>
                    <a:bodyPr/>
                    <a:lstStyle/>
                    <a:p>
                      <a:pPr algn="ctr"/>
                      <a:r>
                        <a:rPr lang="en-US" sz="900" dirty="0"/>
                        <a:t>.06</a:t>
                      </a:r>
                    </a:p>
                  </a:txBody>
                  <a:tcPr>
                    <a:solidFill>
                      <a:schemeClr val="bg1">
                        <a:lumMod val="75000"/>
                      </a:schemeClr>
                    </a:solidFill>
                  </a:tcPr>
                </a:tc>
                <a:tc>
                  <a:txBody>
                    <a:bodyPr/>
                    <a:lstStyle/>
                    <a:p>
                      <a:pPr algn="ctr"/>
                      <a:r>
                        <a:rPr lang="en-US" sz="900" dirty="0"/>
                        <a:t>.07</a:t>
                      </a:r>
                    </a:p>
                  </a:txBody>
                  <a:tcPr/>
                </a:tc>
                <a:tc>
                  <a:txBody>
                    <a:bodyPr/>
                    <a:lstStyle/>
                    <a:p>
                      <a:pPr algn="ctr"/>
                      <a:r>
                        <a:rPr lang="en-US" sz="900" dirty="0"/>
                        <a:t>.08</a:t>
                      </a:r>
                    </a:p>
                  </a:txBody>
                  <a:tcPr/>
                </a:tc>
                <a:tc>
                  <a:txBody>
                    <a:bodyPr/>
                    <a:lstStyle/>
                    <a:p>
                      <a:pPr algn="ctr"/>
                      <a:r>
                        <a:rPr lang="en-US" sz="900" dirty="0"/>
                        <a:t>.09</a:t>
                      </a:r>
                    </a:p>
                  </a:txBody>
                  <a:tcPr/>
                </a:tc>
                <a:extLst>
                  <a:ext uri="{0D108BD9-81ED-4DB2-BD59-A6C34878D82A}">
                    <a16:rowId xmlns:a16="http://schemas.microsoft.com/office/drawing/2014/main" val="10000"/>
                  </a:ext>
                </a:extLst>
              </a:tr>
              <a:tr h="156095">
                <a:tc>
                  <a:txBody>
                    <a:bodyPr/>
                    <a:lstStyle/>
                    <a:p>
                      <a:pPr algn="ctr"/>
                      <a:r>
                        <a:rPr lang="en-US" sz="900" dirty="0"/>
                        <a:t>.0</a:t>
                      </a:r>
                    </a:p>
                  </a:txBody>
                  <a:tcPr/>
                </a:tc>
                <a:tc>
                  <a:txBody>
                    <a:bodyPr/>
                    <a:lstStyle/>
                    <a:p>
                      <a:pPr algn="ctr"/>
                      <a:r>
                        <a:rPr lang="en-US" sz="900" dirty="0"/>
                        <a:t>0.00</a:t>
                      </a:r>
                    </a:p>
                  </a:txBody>
                  <a:tcPr/>
                </a:tc>
                <a:tc>
                  <a:txBody>
                    <a:bodyPr/>
                    <a:lstStyle/>
                    <a:p>
                      <a:pPr algn="ctr"/>
                      <a:r>
                        <a:rPr lang="en-US" sz="900" dirty="0"/>
                        <a:t>0.01</a:t>
                      </a:r>
                    </a:p>
                  </a:txBody>
                  <a:tcPr/>
                </a:tc>
                <a:tc>
                  <a:txBody>
                    <a:bodyPr/>
                    <a:lstStyle/>
                    <a:p>
                      <a:pPr algn="ctr"/>
                      <a:r>
                        <a:rPr lang="en-US" sz="900" dirty="0"/>
                        <a:t>0.02</a:t>
                      </a:r>
                    </a:p>
                  </a:txBody>
                  <a:tcPr/>
                </a:tc>
                <a:tc>
                  <a:txBody>
                    <a:bodyPr/>
                    <a:lstStyle/>
                    <a:p>
                      <a:pPr algn="ctr"/>
                      <a:r>
                        <a:rPr lang="en-US" sz="900" dirty="0"/>
                        <a:t>0.03</a:t>
                      </a:r>
                    </a:p>
                  </a:txBody>
                  <a:tcPr/>
                </a:tc>
                <a:tc>
                  <a:txBody>
                    <a:bodyPr/>
                    <a:lstStyle/>
                    <a:p>
                      <a:pPr algn="ctr"/>
                      <a:r>
                        <a:rPr lang="en-US" sz="900" dirty="0"/>
                        <a:t>0.04</a:t>
                      </a:r>
                    </a:p>
                  </a:txBody>
                  <a:tcPr/>
                </a:tc>
                <a:tc>
                  <a:txBody>
                    <a:bodyPr/>
                    <a:lstStyle/>
                    <a:p>
                      <a:pPr algn="ctr"/>
                      <a:r>
                        <a:rPr lang="en-US" sz="900" dirty="0"/>
                        <a:t>0.05</a:t>
                      </a:r>
                    </a:p>
                  </a:txBody>
                  <a:tcPr/>
                </a:tc>
                <a:tc>
                  <a:txBody>
                    <a:bodyPr/>
                    <a:lstStyle/>
                    <a:p>
                      <a:pPr algn="ctr"/>
                      <a:r>
                        <a:rPr lang="en-US" sz="900" dirty="0"/>
                        <a:t>0.06</a:t>
                      </a:r>
                    </a:p>
                  </a:txBody>
                  <a:tcPr/>
                </a:tc>
                <a:tc>
                  <a:txBody>
                    <a:bodyPr/>
                    <a:lstStyle/>
                    <a:p>
                      <a:pPr algn="ctr"/>
                      <a:r>
                        <a:rPr lang="en-US" sz="900" dirty="0"/>
                        <a:t>0.07</a:t>
                      </a:r>
                    </a:p>
                  </a:txBody>
                  <a:tcPr/>
                </a:tc>
                <a:tc>
                  <a:txBody>
                    <a:bodyPr/>
                    <a:lstStyle/>
                    <a:p>
                      <a:pPr algn="ctr"/>
                      <a:r>
                        <a:rPr lang="en-US" sz="900" dirty="0"/>
                        <a:t>0.08</a:t>
                      </a:r>
                    </a:p>
                  </a:txBody>
                  <a:tcPr/>
                </a:tc>
                <a:tc>
                  <a:txBody>
                    <a:bodyPr/>
                    <a:lstStyle/>
                    <a:p>
                      <a:pPr algn="ctr"/>
                      <a:r>
                        <a:rPr lang="en-US" sz="900" dirty="0"/>
                        <a:t>0.09</a:t>
                      </a:r>
                    </a:p>
                  </a:txBody>
                  <a:tcPr/>
                </a:tc>
                <a:extLst>
                  <a:ext uri="{0D108BD9-81ED-4DB2-BD59-A6C34878D82A}">
                    <a16:rowId xmlns:a16="http://schemas.microsoft.com/office/drawing/2014/main" val="10001"/>
                  </a:ext>
                </a:extLst>
              </a:tr>
              <a:tr h="156095">
                <a:tc>
                  <a:txBody>
                    <a:bodyPr/>
                    <a:lstStyle/>
                    <a:p>
                      <a:pPr algn="ctr"/>
                      <a:r>
                        <a:rPr lang="en-US" sz="900" dirty="0"/>
                        <a:t>.1</a:t>
                      </a:r>
                    </a:p>
                  </a:txBody>
                  <a:tcPr/>
                </a:tc>
                <a:tc>
                  <a:txBody>
                    <a:bodyPr/>
                    <a:lstStyle/>
                    <a:p>
                      <a:pPr algn="ctr"/>
                      <a:r>
                        <a:rPr lang="en-US" sz="900" dirty="0"/>
                        <a:t>0.10</a:t>
                      </a:r>
                    </a:p>
                  </a:txBody>
                  <a:tcPr/>
                </a:tc>
                <a:tc>
                  <a:txBody>
                    <a:bodyPr/>
                    <a:lstStyle/>
                    <a:p>
                      <a:pPr algn="ctr"/>
                      <a:r>
                        <a:rPr lang="en-US" sz="900" dirty="0"/>
                        <a:t>0.11</a:t>
                      </a:r>
                    </a:p>
                  </a:txBody>
                  <a:tcPr/>
                </a:tc>
                <a:tc>
                  <a:txBody>
                    <a:bodyPr/>
                    <a:lstStyle/>
                    <a:p>
                      <a:pPr algn="ctr"/>
                      <a:r>
                        <a:rPr lang="en-US" sz="900" dirty="0"/>
                        <a:t>0.12</a:t>
                      </a:r>
                    </a:p>
                  </a:txBody>
                  <a:tcPr/>
                </a:tc>
                <a:tc>
                  <a:txBody>
                    <a:bodyPr/>
                    <a:lstStyle/>
                    <a:p>
                      <a:pPr algn="ctr"/>
                      <a:r>
                        <a:rPr lang="en-US" sz="900" dirty="0"/>
                        <a:t>0.13</a:t>
                      </a:r>
                    </a:p>
                  </a:txBody>
                  <a:tcPr/>
                </a:tc>
                <a:tc>
                  <a:txBody>
                    <a:bodyPr/>
                    <a:lstStyle/>
                    <a:p>
                      <a:pPr algn="ctr"/>
                      <a:r>
                        <a:rPr lang="en-US" sz="900" dirty="0"/>
                        <a:t>0.14</a:t>
                      </a:r>
                    </a:p>
                  </a:txBody>
                  <a:tcPr/>
                </a:tc>
                <a:tc>
                  <a:txBody>
                    <a:bodyPr/>
                    <a:lstStyle/>
                    <a:p>
                      <a:pPr algn="ctr"/>
                      <a:r>
                        <a:rPr lang="en-US" sz="900" dirty="0"/>
                        <a:t>0.15</a:t>
                      </a:r>
                    </a:p>
                  </a:txBody>
                  <a:tcPr/>
                </a:tc>
                <a:tc>
                  <a:txBody>
                    <a:bodyPr/>
                    <a:lstStyle/>
                    <a:p>
                      <a:pPr algn="ctr"/>
                      <a:r>
                        <a:rPr lang="en-US" sz="900" dirty="0"/>
                        <a:t>0.16</a:t>
                      </a:r>
                    </a:p>
                  </a:txBody>
                  <a:tcPr/>
                </a:tc>
                <a:tc>
                  <a:txBody>
                    <a:bodyPr/>
                    <a:lstStyle/>
                    <a:p>
                      <a:pPr algn="ctr"/>
                      <a:r>
                        <a:rPr lang="en-US" sz="900" dirty="0"/>
                        <a:t>0.17</a:t>
                      </a:r>
                    </a:p>
                  </a:txBody>
                  <a:tcPr/>
                </a:tc>
                <a:tc>
                  <a:txBody>
                    <a:bodyPr/>
                    <a:lstStyle/>
                    <a:p>
                      <a:pPr algn="ctr"/>
                      <a:r>
                        <a:rPr lang="en-US" sz="900" dirty="0"/>
                        <a:t>0.18</a:t>
                      </a:r>
                    </a:p>
                  </a:txBody>
                  <a:tcPr/>
                </a:tc>
                <a:tc>
                  <a:txBody>
                    <a:bodyPr/>
                    <a:lstStyle/>
                    <a:p>
                      <a:pPr algn="ctr"/>
                      <a:r>
                        <a:rPr lang="en-US" sz="900" dirty="0"/>
                        <a:t>0.19</a:t>
                      </a:r>
                    </a:p>
                  </a:txBody>
                  <a:tcPr/>
                </a:tc>
                <a:extLst>
                  <a:ext uri="{0D108BD9-81ED-4DB2-BD59-A6C34878D82A}">
                    <a16:rowId xmlns:a16="http://schemas.microsoft.com/office/drawing/2014/main" val="10002"/>
                  </a:ext>
                </a:extLst>
              </a:tr>
              <a:tr h="156095">
                <a:tc>
                  <a:txBody>
                    <a:bodyPr/>
                    <a:lstStyle/>
                    <a:p>
                      <a:pPr algn="ctr"/>
                      <a:r>
                        <a:rPr lang="en-US" sz="900" dirty="0"/>
                        <a:t>.2</a:t>
                      </a:r>
                    </a:p>
                  </a:txBody>
                  <a:tcPr/>
                </a:tc>
                <a:tc>
                  <a:txBody>
                    <a:bodyPr/>
                    <a:lstStyle/>
                    <a:p>
                      <a:pPr algn="ctr"/>
                      <a:r>
                        <a:rPr lang="en-US" sz="900" dirty="0"/>
                        <a:t>0.20</a:t>
                      </a:r>
                    </a:p>
                  </a:txBody>
                  <a:tcPr/>
                </a:tc>
                <a:tc>
                  <a:txBody>
                    <a:bodyPr/>
                    <a:lstStyle/>
                    <a:p>
                      <a:pPr algn="ctr"/>
                      <a:r>
                        <a:rPr lang="en-US" sz="900" dirty="0"/>
                        <a:t>0.21</a:t>
                      </a:r>
                    </a:p>
                  </a:txBody>
                  <a:tcPr/>
                </a:tc>
                <a:tc>
                  <a:txBody>
                    <a:bodyPr/>
                    <a:lstStyle/>
                    <a:p>
                      <a:pPr algn="ctr"/>
                      <a:r>
                        <a:rPr lang="en-US" sz="900" dirty="0"/>
                        <a:t>0.22</a:t>
                      </a:r>
                    </a:p>
                  </a:txBody>
                  <a:tcPr/>
                </a:tc>
                <a:tc>
                  <a:txBody>
                    <a:bodyPr/>
                    <a:lstStyle/>
                    <a:p>
                      <a:pPr algn="ctr"/>
                      <a:r>
                        <a:rPr lang="en-US" sz="900" dirty="0"/>
                        <a:t>0.23</a:t>
                      </a:r>
                    </a:p>
                  </a:txBody>
                  <a:tcPr/>
                </a:tc>
                <a:tc>
                  <a:txBody>
                    <a:bodyPr/>
                    <a:lstStyle/>
                    <a:p>
                      <a:pPr algn="ctr"/>
                      <a:r>
                        <a:rPr lang="en-US" sz="900" dirty="0"/>
                        <a:t>0.24</a:t>
                      </a:r>
                    </a:p>
                  </a:txBody>
                  <a:tcPr/>
                </a:tc>
                <a:tc>
                  <a:txBody>
                    <a:bodyPr/>
                    <a:lstStyle/>
                    <a:p>
                      <a:pPr algn="ctr"/>
                      <a:r>
                        <a:rPr lang="en-US" sz="900" dirty="0"/>
                        <a:t>0.26</a:t>
                      </a:r>
                    </a:p>
                  </a:txBody>
                  <a:tcPr/>
                </a:tc>
                <a:tc>
                  <a:txBody>
                    <a:bodyPr/>
                    <a:lstStyle/>
                    <a:p>
                      <a:pPr algn="ctr"/>
                      <a:r>
                        <a:rPr lang="en-US" sz="900" dirty="0"/>
                        <a:t>0.27</a:t>
                      </a:r>
                    </a:p>
                  </a:txBody>
                  <a:tcPr/>
                </a:tc>
                <a:tc>
                  <a:txBody>
                    <a:bodyPr/>
                    <a:lstStyle/>
                    <a:p>
                      <a:pPr algn="ctr"/>
                      <a:r>
                        <a:rPr lang="en-US" sz="900" dirty="0"/>
                        <a:t>0.28</a:t>
                      </a:r>
                    </a:p>
                  </a:txBody>
                  <a:tcPr/>
                </a:tc>
                <a:tc>
                  <a:txBody>
                    <a:bodyPr/>
                    <a:lstStyle/>
                    <a:p>
                      <a:pPr algn="ctr"/>
                      <a:r>
                        <a:rPr lang="en-US" sz="900" dirty="0"/>
                        <a:t>0.29</a:t>
                      </a:r>
                    </a:p>
                  </a:txBody>
                  <a:tcPr/>
                </a:tc>
                <a:tc>
                  <a:txBody>
                    <a:bodyPr/>
                    <a:lstStyle/>
                    <a:p>
                      <a:pPr algn="ctr"/>
                      <a:r>
                        <a:rPr lang="en-US" sz="900" dirty="0"/>
                        <a:t>0.30</a:t>
                      </a:r>
                    </a:p>
                  </a:txBody>
                  <a:tcPr/>
                </a:tc>
                <a:extLst>
                  <a:ext uri="{0D108BD9-81ED-4DB2-BD59-A6C34878D82A}">
                    <a16:rowId xmlns:a16="http://schemas.microsoft.com/office/drawing/2014/main" val="10003"/>
                  </a:ext>
                </a:extLst>
              </a:tr>
              <a:tr h="156095">
                <a:tc>
                  <a:txBody>
                    <a:bodyPr/>
                    <a:lstStyle/>
                    <a:p>
                      <a:pPr algn="ctr"/>
                      <a:r>
                        <a:rPr lang="en-US" sz="900" dirty="0"/>
                        <a:t>.3</a:t>
                      </a:r>
                    </a:p>
                  </a:txBody>
                  <a:tcPr/>
                </a:tc>
                <a:tc>
                  <a:txBody>
                    <a:bodyPr/>
                    <a:lstStyle/>
                    <a:p>
                      <a:pPr algn="ctr"/>
                      <a:r>
                        <a:rPr lang="en-US" sz="900" dirty="0"/>
                        <a:t>0.31</a:t>
                      </a:r>
                    </a:p>
                  </a:txBody>
                  <a:tcPr/>
                </a:tc>
                <a:tc>
                  <a:txBody>
                    <a:bodyPr/>
                    <a:lstStyle/>
                    <a:p>
                      <a:pPr algn="ctr"/>
                      <a:r>
                        <a:rPr lang="en-US" sz="900" dirty="0"/>
                        <a:t>0.32</a:t>
                      </a:r>
                    </a:p>
                  </a:txBody>
                  <a:tcPr/>
                </a:tc>
                <a:tc>
                  <a:txBody>
                    <a:bodyPr/>
                    <a:lstStyle/>
                    <a:p>
                      <a:pPr algn="ctr"/>
                      <a:r>
                        <a:rPr lang="en-US" sz="900" dirty="0"/>
                        <a:t>0.33</a:t>
                      </a:r>
                    </a:p>
                  </a:txBody>
                  <a:tcPr/>
                </a:tc>
                <a:tc>
                  <a:txBody>
                    <a:bodyPr/>
                    <a:lstStyle/>
                    <a:p>
                      <a:pPr algn="ctr"/>
                      <a:r>
                        <a:rPr lang="en-US" sz="900" dirty="0"/>
                        <a:t>0.34</a:t>
                      </a:r>
                    </a:p>
                  </a:txBody>
                  <a:tcPr/>
                </a:tc>
                <a:tc>
                  <a:txBody>
                    <a:bodyPr/>
                    <a:lstStyle/>
                    <a:p>
                      <a:pPr algn="ctr"/>
                      <a:r>
                        <a:rPr lang="en-US" sz="900" dirty="0"/>
                        <a:t>0.35</a:t>
                      </a:r>
                    </a:p>
                  </a:txBody>
                  <a:tcPr/>
                </a:tc>
                <a:tc>
                  <a:txBody>
                    <a:bodyPr/>
                    <a:lstStyle/>
                    <a:p>
                      <a:pPr algn="ctr"/>
                      <a:r>
                        <a:rPr lang="en-US" sz="900" dirty="0"/>
                        <a:t>0.37</a:t>
                      </a:r>
                    </a:p>
                  </a:txBody>
                  <a:tcPr/>
                </a:tc>
                <a:tc>
                  <a:txBody>
                    <a:bodyPr/>
                    <a:lstStyle/>
                    <a:p>
                      <a:pPr algn="ctr"/>
                      <a:r>
                        <a:rPr lang="en-US" sz="900" dirty="0"/>
                        <a:t>0.38</a:t>
                      </a:r>
                    </a:p>
                  </a:txBody>
                  <a:tcPr/>
                </a:tc>
                <a:tc>
                  <a:txBody>
                    <a:bodyPr/>
                    <a:lstStyle/>
                    <a:p>
                      <a:pPr algn="ctr"/>
                      <a:r>
                        <a:rPr lang="en-US" sz="900" dirty="0"/>
                        <a:t>0.39</a:t>
                      </a:r>
                    </a:p>
                  </a:txBody>
                  <a:tcPr/>
                </a:tc>
                <a:tc>
                  <a:txBody>
                    <a:bodyPr/>
                    <a:lstStyle/>
                    <a:p>
                      <a:pPr algn="ctr"/>
                      <a:r>
                        <a:rPr lang="en-US" sz="900" dirty="0"/>
                        <a:t>0.40</a:t>
                      </a:r>
                    </a:p>
                  </a:txBody>
                  <a:tcPr/>
                </a:tc>
                <a:tc>
                  <a:txBody>
                    <a:bodyPr/>
                    <a:lstStyle/>
                    <a:p>
                      <a:pPr algn="ctr"/>
                      <a:r>
                        <a:rPr lang="en-US" sz="900" dirty="0"/>
                        <a:t>0.41</a:t>
                      </a:r>
                    </a:p>
                  </a:txBody>
                  <a:tcPr/>
                </a:tc>
                <a:extLst>
                  <a:ext uri="{0D108BD9-81ED-4DB2-BD59-A6C34878D82A}">
                    <a16:rowId xmlns:a16="http://schemas.microsoft.com/office/drawing/2014/main" val="10004"/>
                  </a:ext>
                </a:extLst>
              </a:tr>
              <a:tr h="156095">
                <a:tc>
                  <a:txBody>
                    <a:bodyPr/>
                    <a:lstStyle/>
                    <a:p>
                      <a:pPr algn="ctr"/>
                      <a:r>
                        <a:rPr lang="en-US" sz="900" dirty="0"/>
                        <a:t>.4</a:t>
                      </a:r>
                    </a:p>
                  </a:txBody>
                  <a:tcPr/>
                </a:tc>
                <a:tc>
                  <a:txBody>
                    <a:bodyPr/>
                    <a:lstStyle/>
                    <a:p>
                      <a:pPr algn="ctr"/>
                      <a:r>
                        <a:rPr lang="en-US" sz="900" dirty="0"/>
                        <a:t>0.42</a:t>
                      </a:r>
                    </a:p>
                  </a:txBody>
                  <a:tcPr/>
                </a:tc>
                <a:tc>
                  <a:txBody>
                    <a:bodyPr/>
                    <a:lstStyle/>
                    <a:p>
                      <a:pPr algn="ctr"/>
                      <a:r>
                        <a:rPr lang="en-US" sz="900" dirty="0"/>
                        <a:t>0.44</a:t>
                      </a:r>
                    </a:p>
                  </a:txBody>
                  <a:tcPr/>
                </a:tc>
                <a:tc>
                  <a:txBody>
                    <a:bodyPr/>
                    <a:lstStyle/>
                    <a:p>
                      <a:pPr algn="ctr"/>
                      <a:r>
                        <a:rPr lang="en-US" sz="900" dirty="0"/>
                        <a:t>0.45</a:t>
                      </a:r>
                    </a:p>
                  </a:txBody>
                  <a:tcPr/>
                </a:tc>
                <a:tc>
                  <a:txBody>
                    <a:bodyPr/>
                    <a:lstStyle/>
                    <a:p>
                      <a:pPr algn="ctr"/>
                      <a:r>
                        <a:rPr lang="en-US" sz="900" dirty="0"/>
                        <a:t>0.46</a:t>
                      </a:r>
                    </a:p>
                  </a:txBody>
                  <a:tcPr/>
                </a:tc>
                <a:tc>
                  <a:txBody>
                    <a:bodyPr/>
                    <a:lstStyle/>
                    <a:p>
                      <a:pPr algn="ctr"/>
                      <a:r>
                        <a:rPr lang="en-US" sz="900" dirty="0"/>
                        <a:t>0.47</a:t>
                      </a:r>
                    </a:p>
                  </a:txBody>
                  <a:tcPr/>
                </a:tc>
                <a:tc>
                  <a:txBody>
                    <a:bodyPr/>
                    <a:lstStyle/>
                    <a:p>
                      <a:pPr algn="ctr"/>
                      <a:r>
                        <a:rPr lang="en-US" sz="900" dirty="0"/>
                        <a:t>0.48</a:t>
                      </a:r>
                    </a:p>
                  </a:txBody>
                  <a:tcPr/>
                </a:tc>
                <a:tc>
                  <a:txBody>
                    <a:bodyPr/>
                    <a:lstStyle/>
                    <a:p>
                      <a:pPr algn="ctr"/>
                      <a:r>
                        <a:rPr lang="en-US" sz="900" dirty="0"/>
                        <a:t>0.50</a:t>
                      </a:r>
                    </a:p>
                  </a:txBody>
                  <a:tcPr/>
                </a:tc>
                <a:tc>
                  <a:txBody>
                    <a:bodyPr/>
                    <a:lstStyle/>
                    <a:p>
                      <a:pPr algn="ctr"/>
                      <a:r>
                        <a:rPr lang="en-US" sz="900" dirty="0"/>
                        <a:t>0.51</a:t>
                      </a:r>
                    </a:p>
                  </a:txBody>
                  <a:tcPr/>
                </a:tc>
                <a:tc>
                  <a:txBody>
                    <a:bodyPr/>
                    <a:lstStyle/>
                    <a:p>
                      <a:pPr algn="ctr"/>
                      <a:r>
                        <a:rPr lang="en-US" sz="900" dirty="0"/>
                        <a:t>0.52</a:t>
                      </a:r>
                    </a:p>
                  </a:txBody>
                  <a:tcPr/>
                </a:tc>
                <a:tc>
                  <a:txBody>
                    <a:bodyPr/>
                    <a:lstStyle/>
                    <a:p>
                      <a:pPr algn="ctr"/>
                      <a:r>
                        <a:rPr lang="en-US" sz="900" dirty="0"/>
                        <a:t>0.54</a:t>
                      </a:r>
                    </a:p>
                  </a:txBody>
                  <a:tcPr/>
                </a:tc>
                <a:extLst>
                  <a:ext uri="{0D108BD9-81ED-4DB2-BD59-A6C34878D82A}">
                    <a16:rowId xmlns:a16="http://schemas.microsoft.com/office/drawing/2014/main" val="10005"/>
                  </a:ext>
                </a:extLst>
              </a:tr>
              <a:tr h="156095">
                <a:tc>
                  <a:txBody>
                    <a:bodyPr/>
                    <a:lstStyle/>
                    <a:p>
                      <a:pPr algn="ctr"/>
                      <a:r>
                        <a:rPr lang="en-US" sz="900" dirty="0"/>
                        <a:t>.5</a:t>
                      </a:r>
                    </a:p>
                  </a:txBody>
                  <a:tcPr/>
                </a:tc>
                <a:tc>
                  <a:txBody>
                    <a:bodyPr/>
                    <a:lstStyle/>
                    <a:p>
                      <a:pPr algn="ctr"/>
                      <a:r>
                        <a:rPr lang="en-US" sz="900" dirty="0"/>
                        <a:t>0.55</a:t>
                      </a:r>
                    </a:p>
                  </a:txBody>
                  <a:tcPr/>
                </a:tc>
                <a:tc>
                  <a:txBody>
                    <a:bodyPr/>
                    <a:lstStyle/>
                    <a:p>
                      <a:pPr algn="ctr"/>
                      <a:r>
                        <a:rPr lang="en-US" sz="900" dirty="0"/>
                        <a:t>0.56</a:t>
                      </a:r>
                    </a:p>
                  </a:txBody>
                  <a:tcPr/>
                </a:tc>
                <a:tc>
                  <a:txBody>
                    <a:bodyPr/>
                    <a:lstStyle/>
                    <a:p>
                      <a:pPr algn="ctr"/>
                      <a:r>
                        <a:rPr lang="en-US" sz="900" dirty="0"/>
                        <a:t>0.58</a:t>
                      </a:r>
                    </a:p>
                  </a:txBody>
                  <a:tcPr/>
                </a:tc>
                <a:tc>
                  <a:txBody>
                    <a:bodyPr/>
                    <a:lstStyle/>
                    <a:p>
                      <a:pPr algn="ctr"/>
                      <a:r>
                        <a:rPr lang="en-US" sz="900" dirty="0"/>
                        <a:t>0.59</a:t>
                      </a:r>
                    </a:p>
                  </a:txBody>
                  <a:tcPr/>
                </a:tc>
                <a:tc>
                  <a:txBody>
                    <a:bodyPr/>
                    <a:lstStyle/>
                    <a:p>
                      <a:pPr algn="ctr"/>
                      <a:r>
                        <a:rPr lang="en-US" sz="900" dirty="0"/>
                        <a:t>0.60</a:t>
                      </a:r>
                    </a:p>
                  </a:txBody>
                  <a:tcPr/>
                </a:tc>
                <a:tc>
                  <a:txBody>
                    <a:bodyPr/>
                    <a:lstStyle/>
                    <a:p>
                      <a:pPr algn="ctr"/>
                      <a:r>
                        <a:rPr lang="en-US" sz="900" dirty="0"/>
                        <a:t>0.62</a:t>
                      </a:r>
                    </a:p>
                  </a:txBody>
                  <a:tcPr/>
                </a:tc>
                <a:tc>
                  <a:txBody>
                    <a:bodyPr/>
                    <a:lstStyle/>
                    <a:p>
                      <a:pPr algn="ctr"/>
                      <a:r>
                        <a:rPr lang="en-US" sz="900" dirty="0"/>
                        <a:t>0.63</a:t>
                      </a:r>
                    </a:p>
                  </a:txBody>
                  <a:tcPr/>
                </a:tc>
                <a:tc>
                  <a:txBody>
                    <a:bodyPr/>
                    <a:lstStyle/>
                    <a:p>
                      <a:pPr algn="ctr"/>
                      <a:r>
                        <a:rPr lang="en-US" sz="900" dirty="0"/>
                        <a:t>0.65</a:t>
                      </a:r>
                    </a:p>
                  </a:txBody>
                  <a:tcPr/>
                </a:tc>
                <a:tc>
                  <a:txBody>
                    <a:bodyPr/>
                    <a:lstStyle/>
                    <a:p>
                      <a:pPr algn="ctr"/>
                      <a:r>
                        <a:rPr lang="en-US" sz="900" dirty="0"/>
                        <a:t>0.66</a:t>
                      </a:r>
                    </a:p>
                  </a:txBody>
                  <a:tcPr/>
                </a:tc>
                <a:tc>
                  <a:txBody>
                    <a:bodyPr/>
                    <a:lstStyle/>
                    <a:p>
                      <a:pPr algn="ctr"/>
                      <a:r>
                        <a:rPr lang="en-US" sz="900" dirty="0"/>
                        <a:t>0.68</a:t>
                      </a:r>
                    </a:p>
                  </a:txBody>
                  <a:tcPr/>
                </a:tc>
                <a:extLst>
                  <a:ext uri="{0D108BD9-81ED-4DB2-BD59-A6C34878D82A}">
                    <a16:rowId xmlns:a16="http://schemas.microsoft.com/office/drawing/2014/main" val="10006"/>
                  </a:ext>
                </a:extLst>
              </a:tr>
              <a:tr h="156095">
                <a:tc>
                  <a:txBody>
                    <a:bodyPr/>
                    <a:lstStyle/>
                    <a:p>
                      <a:pPr algn="ctr"/>
                      <a:r>
                        <a:rPr lang="en-US" sz="900" dirty="0"/>
                        <a:t>.6</a:t>
                      </a:r>
                    </a:p>
                  </a:txBody>
                  <a:tcPr/>
                </a:tc>
                <a:tc>
                  <a:txBody>
                    <a:bodyPr/>
                    <a:lstStyle/>
                    <a:p>
                      <a:pPr algn="ctr"/>
                      <a:r>
                        <a:rPr lang="en-US" sz="900" dirty="0"/>
                        <a:t>0.69</a:t>
                      </a:r>
                    </a:p>
                  </a:txBody>
                  <a:tcPr/>
                </a:tc>
                <a:tc>
                  <a:txBody>
                    <a:bodyPr/>
                    <a:lstStyle/>
                    <a:p>
                      <a:pPr algn="ctr"/>
                      <a:r>
                        <a:rPr lang="en-US" sz="900" dirty="0"/>
                        <a:t>0.71</a:t>
                      </a:r>
                    </a:p>
                  </a:txBody>
                  <a:tcPr/>
                </a:tc>
                <a:tc>
                  <a:txBody>
                    <a:bodyPr/>
                    <a:lstStyle/>
                    <a:p>
                      <a:pPr algn="ctr"/>
                      <a:r>
                        <a:rPr lang="en-US" sz="900" dirty="0"/>
                        <a:t>0.73</a:t>
                      </a:r>
                    </a:p>
                  </a:txBody>
                  <a:tcPr/>
                </a:tc>
                <a:tc>
                  <a:txBody>
                    <a:bodyPr/>
                    <a:lstStyle/>
                    <a:p>
                      <a:pPr algn="ctr"/>
                      <a:r>
                        <a:rPr lang="en-US" sz="900" dirty="0"/>
                        <a:t>0.74</a:t>
                      </a:r>
                    </a:p>
                  </a:txBody>
                  <a:tcPr/>
                </a:tc>
                <a:tc>
                  <a:txBody>
                    <a:bodyPr/>
                    <a:lstStyle/>
                    <a:p>
                      <a:pPr algn="ctr"/>
                      <a:r>
                        <a:rPr lang="en-US" sz="900" dirty="0"/>
                        <a:t>0.76</a:t>
                      </a:r>
                    </a:p>
                  </a:txBody>
                  <a:tcPr/>
                </a:tc>
                <a:tc>
                  <a:txBody>
                    <a:bodyPr/>
                    <a:lstStyle/>
                    <a:p>
                      <a:pPr algn="ctr"/>
                      <a:r>
                        <a:rPr lang="en-US" sz="900" dirty="0"/>
                        <a:t>0.78</a:t>
                      </a:r>
                    </a:p>
                  </a:txBody>
                  <a:tcPr/>
                </a:tc>
                <a:tc>
                  <a:txBody>
                    <a:bodyPr/>
                    <a:lstStyle/>
                    <a:p>
                      <a:pPr algn="ctr"/>
                      <a:r>
                        <a:rPr lang="en-US" sz="900" dirty="0"/>
                        <a:t>0.79</a:t>
                      </a:r>
                    </a:p>
                  </a:txBody>
                  <a:tcPr/>
                </a:tc>
                <a:tc>
                  <a:txBody>
                    <a:bodyPr/>
                    <a:lstStyle/>
                    <a:p>
                      <a:pPr algn="ctr"/>
                      <a:r>
                        <a:rPr lang="en-US" sz="900" dirty="0"/>
                        <a:t>0.81</a:t>
                      </a:r>
                    </a:p>
                  </a:txBody>
                  <a:tcPr/>
                </a:tc>
                <a:tc>
                  <a:txBody>
                    <a:bodyPr/>
                    <a:lstStyle/>
                    <a:p>
                      <a:pPr algn="ctr"/>
                      <a:r>
                        <a:rPr lang="en-US" sz="900" dirty="0"/>
                        <a:t>0.83</a:t>
                      </a:r>
                    </a:p>
                  </a:txBody>
                  <a:tcPr/>
                </a:tc>
                <a:tc>
                  <a:txBody>
                    <a:bodyPr/>
                    <a:lstStyle/>
                    <a:p>
                      <a:pPr algn="ctr"/>
                      <a:r>
                        <a:rPr lang="en-US" sz="900" dirty="0"/>
                        <a:t>0.85</a:t>
                      </a:r>
                    </a:p>
                  </a:txBody>
                  <a:tcPr/>
                </a:tc>
                <a:extLst>
                  <a:ext uri="{0D108BD9-81ED-4DB2-BD59-A6C34878D82A}">
                    <a16:rowId xmlns:a16="http://schemas.microsoft.com/office/drawing/2014/main" val="10007"/>
                  </a:ext>
                </a:extLst>
              </a:tr>
              <a:tr h="156095">
                <a:tc>
                  <a:txBody>
                    <a:bodyPr/>
                    <a:lstStyle/>
                    <a:p>
                      <a:pPr algn="ctr"/>
                      <a:r>
                        <a:rPr lang="en-US" sz="900" dirty="0"/>
                        <a:t>.7</a:t>
                      </a:r>
                    </a:p>
                  </a:txBody>
                  <a:tcPr>
                    <a:solidFill>
                      <a:schemeClr val="bg1">
                        <a:lumMod val="75000"/>
                      </a:schemeClr>
                    </a:solidFill>
                  </a:tcPr>
                </a:tc>
                <a:tc>
                  <a:txBody>
                    <a:bodyPr/>
                    <a:lstStyle/>
                    <a:p>
                      <a:pPr algn="ctr"/>
                      <a:r>
                        <a:rPr lang="en-US" sz="900" dirty="0"/>
                        <a:t>0.87</a:t>
                      </a:r>
                    </a:p>
                  </a:txBody>
                  <a:tcPr/>
                </a:tc>
                <a:tc>
                  <a:txBody>
                    <a:bodyPr/>
                    <a:lstStyle/>
                    <a:p>
                      <a:pPr algn="ctr"/>
                      <a:r>
                        <a:rPr lang="en-US" sz="900" dirty="0"/>
                        <a:t>0.89</a:t>
                      </a:r>
                    </a:p>
                  </a:txBody>
                  <a:tcPr/>
                </a:tc>
                <a:tc>
                  <a:txBody>
                    <a:bodyPr/>
                    <a:lstStyle/>
                    <a:p>
                      <a:pPr algn="ctr"/>
                      <a:r>
                        <a:rPr lang="en-US" sz="900" dirty="0"/>
                        <a:t>0.91</a:t>
                      </a:r>
                    </a:p>
                  </a:txBody>
                  <a:tcPr/>
                </a:tc>
                <a:tc>
                  <a:txBody>
                    <a:bodyPr/>
                    <a:lstStyle/>
                    <a:p>
                      <a:pPr algn="ctr"/>
                      <a:r>
                        <a:rPr lang="en-US" sz="900" dirty="0"/>
                        <a:t>0.93</a:t>
                      </a:r>
                    </a:p>
                  </a:txBody>
                  <a:tcPr/>
                </a:tc>
                <a:tc>
                  <a:txBody>
                    <a:bodyPr/>
                    <a:lstStyle/>
                    <a:p>
                      <a:pPr algn="ctr"/>
                      <a:r>
                        <a:rPr lang="en-US" sz="900" dirty="0"/>
                        <a:t>0.95</a:t>
                      </a:r>
                    </a:p>
                  </a:txBody>
                  <a:tcPr/>
                </a:tc>
                <a:tc>
                  <a:txBody>
                    <a:bodyPr/>
                    <a:lstStyle/>
                    <a:p>
                      <a:pPr algn="ctr"/>
                      <a:r>
                        <a:rPr lang="en-US" sz="900" dirty="0"/>
                        <a:t>0.97</a:t>
                      </a:r>
                    </a:p>
                  </a:txBody>
                  <a:tcPr/>
                </a:tc>
                <a:tc>
                  <a:txBody>
                    <a:bodyPr/>
                    <a:lstStyle/>
                    <a:p>
                      <a:pPr algn="ctr"/>
                      <a:r>
                        <a:rPr lang="en-US" sz="900" dirty="0"/>
                        <a:t>1.00</a:t>
                      </a:r>
                    </a:p>
                  </a:txBody>
                  <a:tcPr>
                    <a:solidFill>
                      <a:schemeClr val="bg1">
                        <a:lumMod val="75000"/>
                      </a:schemeClr>
                    </a:solidFill>
                  </a:tcPr>
                </a:tc>
                <a:tc>
                  <a:txBody>
                    <a:bodyPr/>
                    <a:lstStyle/>
                    <a:p>
                      <a:pPr algn="ctr"/>
                      <a:r>
                        <a:rPr lang="en-US" sz="900" dirty="0"/>
                        <a:t>1.02</a:t>
                      </a:r>
                    </a:p>
                  </a:txBody>
                  <a:tcPr/>
                </a:tc>
                <a:tc>
                  <a:txBody>
                    <a:bodyPr/>
                    <a:lstStyle/>
                    <a:p>
                      <a:pPr algn="ctr"/>
                      <a:r>
                        <a:rPr lang="en-US" sz="900" dirty="0"/>
                        <a:t>1.05</a:t>
                      </a:r>
                    </a:p>
                  </a:txBody>
                  <a:tcPr/>
                </a:tc>
                <a:tc>
                  <a:txBody>
                    <a:bodyPr/>
                    <a:lstStyle/>
                    <a:p>
                      <a:pPr algn="ctr"/>
                      <a:r>
                        <a:rPr lang="en-US" sz="900" dirty="0"/>
                        <a:t>1.07</a:t>
                      </a:r>
                    </a:p>
                  </a:txBody>
                  <a:tcPr/>
                </a:tc>
                <a:extLst>
                  <a:ext uri="{0D108BD9-81ED-4DB2-BD59-A6C34878D82A}">
                    <a16:rowId xmlns:a16="http://schemas.microsoft.com/office/drawing/2014/main" val="10008"/>
                  </a:ext>
                </a:extLst>
              </a:tr>
              <a:tr h="156095">
                <a:tc>
                  <a:txBody>
                    <a:bodyPr/>
                    <a:lstStyle/>
                    <a:p>
                      <a:pPr algn="ctr"/>
                      <a:r>
                        <a:rPr lang="en-US" sz="900" dirty="0"/>
                        <a:t>.8</a:t>
                      </a:r>
                    </a:p>
                  </a:txBody>
                  <a:tcPr/>
                </a:tc>
                <a:tc>
                  <a:txBody>
                    <a:bodyPr/>
                    <a:lstStyle/>
                    <a:p>
                      <a:pPr algn="ctr"/>
                      <a:r>
                        <a:rPr lang="en-US" sz="900" dirty="0"/>
                        <a:t>1.10</a:t>
                      </a:r>
                    </a:p>
                  </a:txBody>
                  <a:tcPr/>
                </a:tc>
                <a:tc>
                  <a:txBody>
                    <a:bodyPr/>
                    <a:lstStyle/>
                    <a:p>
                      <a:pPr algn="ctr"/>
                      <a:r>
                        <a:rPr lang="en-US" sz="900" dirty="0"/>
                        <a:t>1.13</a:t>
                      </a:r>
                    </a:p>
                  </a:txBody>
                  <a:tcPr/>
                </a:tc>
                <a:tc>
                  <a:txBody>
                    <a:bodyPr/>
                    <a:lstStyle/>
                    <a:p>
                      <a:pPr algn="ctr"/>
                      <a:r>
                        <a:rPr lang="en-US" sz="900" dirty="0"/>
                        <a:t>1.16</a:t>
                      </a:r>
                    </a:p>
                  </a:txBody>
                  <a:tcPr/>
                </a:tc>
                <a:tc>
                  <a:txBody>
                    <a:bodyPr/>
                    <a:lstStyle/>
                    <a:p>
                      <a:pPr algn="ctr"/>
                      <a:r>
                        <a:rPr lang="en-US" sz="900" dirty="0"/>
                        <a:t>1.19</a:t>
                      </a:r>
                    </a:p>
                  </a:txBody>
                  <a:tcPr/>
                </a:tc>
                <a:tc>
                  <a:txBody>
                    <a:bodyPr/>
                    <a:lstStyle/>
                    <a:p>
                      <a:pPr algn="ctr"/>
                      <a:r>
                        <a:rPr lang="en-US" sz="900" dirty="0"/>
                        <a:t>1.22</a:t>
                      </a:r>
                    </a:p>
                  </a:txBody>
                  <a:tcPr/>
                </a:tc>
                <a:tc>
                  <a:txBody>
                    <a:bodyPr/>
                    <a:lstStyle/>
                    <a:p>
                      <a:pPr algn="ctr"/>
                      <a:r>
                        <a:rPr lang="en-US" sz="900" b="1" dirty="0"/>
                        <a:t>1.26</a:t>
                      </a:r>
                    </a:p>
                  </a:txBody>
                  <a:tcPr/>
                </a:tc>
                <a:tc>
                  <a:txBody>
                    <a:bodyPr/>
                    <a:lstStyle/>
                    <a:p>
                      <a:pPr algn="ctr"/>
                      <a:r>
                        <a:rPr lang="en-US" sz="900" dirty="0"/>
                        <a:t>1.29</a:t>
                      </a:r>
                    </a:p>
                  </a:txBody>
                  <a:tcPr/>
                </a:tc>
                <a:tc>
                  <a:txBody>
                    <a:bodyPr/>
                    <a:lstStyle/>
                    <a:p>
                      <a:pPr algn="ctr"/>
                      <a:r>
                        <a:rPr lang="en-US" sz="900" dirty="0"/>
                        <a:t>1.33</a:t>
                      </a:r>
                    </a:p>
                  </a:txBody>
                  <a:tcPr/>
                </a:tc>
                <a:tc>
                  <a:txBody>
                    <a:bodyPr/>
                    <a:lstStyle/>
                    <a:p>
                      <a:pPr algn="ctr"/>
                      <a:r>
                        <a:rPr lang="en-US" sz="900" dirty="0"/>
                        <a:t>1.38</a:t>
                      </a:r>
                    </a:p>
                  </a:txBody>
                  <a:tcPr/>
                </a:tc>
                <a:tc>
                  <a:txBody>
                    <a:bodyPr/>
                    <a:lstStyle/>
                    <a:p>
                      <a:pPr algn="ctr"/>
                      <a:r>
                        <a:rPr lang="en-US" sz="900" dirty="0"/>
                        <a:t>1.42</a:t>
                      </a:r>
                    </a:p>
                  </a:txBody>
                  <a:tcPr/>
                </a:tc>
                <a:extLst>
                  <a:ext uri="{0D108BD9-81ED-4DB2-BD59-A6C34878D82A}">
                    <a16:rowId xmlns:a16="http://schemas.microsoft.com/office/drawing/2014/main" val="10009"/>
                  </a:ext>
                </a:extLst>
              </a:tr>
              <a:tr h="156095">
                <a:tc>
                  <a:txBody>
                    <a:bodyPr/>
                    <a:lstStyle/>
                    <a:p>
                      <a:pPr algn="ctr"/>
                      <a:r>
                        <a:rPr lang="en-US" sz="900" dirty="0"/>
                        <a:t>.9</a:t>
                      </a:r>
                    </a:p>
                  </a:txBody>
                  <a:tcPr/>
                </a:tc>
                <a:tc>
                  <a:txBody>
                    <a:bodyPr/>
                    <a:lstStyle/>
                    <a:p>
                      <a:pPr algn="ctr"/>
                      <a:r>
                        <a:rPr lang="en-US" sz="900" dirty="0"/>
                        <a:t>1.47</a:t>
                      </a:r>
                    </a:p>
                  </a:txBody>
                  <a:tcPr/>
                </a:tc>
                <a:tc>
                  <a:txBody>
                    <a:bodyPr/>
                    <a:lstStyle/>
                    <a:p>
                      <a:pPr algn="ctr"/>
                      <a:r>
                        <a:rPr lang="en-US" sz="900" dirty="0"/>
                        <a:t>1.53</a:t>
                      </a:r>
                    </a:p>
                  </a:txBody>
                  <a:tcPr/>
                </a:tc>
                <a:tc>
                  <a:txBody>
                    <a:bodyPr/>
                    <a:lstStyle/>
                    <a:p>
                      <a:pPr algn="ctr"/>
                      <a:r>
                        <a:rPr lang="en-US" sz="900" dirty="0"/>
                        <a:t>1.59</a:t>
                      </a:r>
                    </a:p>
                  </a:txBody>
                  <a:tcPr/>
                </a:tc>
                <a:tc>
                  <a:txBody>
                    <a:bodyPr/>
                    <a:lstStyle/>
                    <a:p>
                      <a:pPr algn="ctr"/>
                      <a:r>
                        <a:rPr lang="en-US" sz="900" dirty="0"/>
                        <a:t>1.66</a:t>
                      </a:r>
                    </a:p>
                  </a:txBody>
                  <a:tcPr/>
                </a:tc>
                <a:tc>
                  <a:txBody>
                    <a:bodyPr/>
                    <a:lstStyle/>
                    <a:p>
                      <a:pPr algn="ctr"/>
                      <a:r>
                        <a:rPr lang="en-US" sz="900" dirty="0"/>
                        <a:t>1.74</a:t>
                      </a:r>
                    </a:p>
                  </a:txBody>
                  <a:tcPr/>
                </a:tc>
                <a:tc>
                  <a:txBody>
                    <a:bodyPr/>
                    <a:lstStyle/>
                    <a:p>
                      <a:pPr algn="ctr"/>
                      <a:r>
                        <a:rPr lang="en-US" sz="900" dirty="0"/>
                        <a:t>1.83</a:t>
                      </a:r>
                    </a:p>
                  </a:txBody>
                  <a:tcPr/>
                </a:tc>
                <a:tc>
                  <a:txBody>
                    <a:bodyPr/>
                    <a:lstStyle/>
                    <a:p>
                      <a:pPr algn="ctr"/>
                      <a:r>
                        <a:rPr lang="en-US" sz="900" dirty="0"/>
                        <a:t>1.95</a:t>
                      </a:r>
                    </a:p>
                  </a:txBody>
                  <a:tcPr/>
                </a:tc>
                <a:tc>
                  <a:txBody>
                    <a:bodyPr/>
                    <a:lstStyle/>
                    <a:p>
                      <a:pPr algn="ctr"/>
                      <a:r>
                        <a:rPr lang="en-US" sz="900" dirty="0"/>
                        <a:t>2.09</a:t>
                      </a:r>
                    </a:p>
                  </a:txBody>
                  <a:tcPr/>
                </a:tc>
                <a:tc>
                  <a:txBody>
                    <a:bodyPr/>
                    <a:lstStyle/>
                    <a:p>
                      <a:pPr algn="ctr"/>
                      <a:r>
                        <a:rPr lang="en-US" sz="900" dirty="0"/>
                        <a:t>2.30</a:t>
                      </a:r>
                    </a:p>
                  </a:txBody>
                  <a:tcPr/>
                </a:tc>
                <a:tc>
                  <a:txBody>
                    <a:bodyPr/>
                    <a:lstStyle/>
                    <a:p>
                      <a:pPr algn="ctr"/>
                      <a:r>
                        <a:rPr lang="en-US" sz="900" dirty="0"/>
                        <a:t>2.65</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90132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F41631D-F89A-4004-A259-C5FAF0675EA3}"/>
              </a:ext>
            </a:extLst>
          </p:cNvPr>
          <p:cNvSpPr>
            <a:spLocks noGrp="1"/>
          </p:cNvSpPr>
          <p:nvPr>
            <p:ph idx="1"/>
          </p:nvPr>
        </p:nvSpPr>
        <p:spPr>
          <a:xfrm>
            <a:off x="512179" y="1329705"/>
            <a:ext cx="8229600" cy="4525963"/>
          </a:xfrm>
        </p:spPr>
        <p:txBody>
          <a:bodyPr/>
          <a:lstStyle/>
          <a:p>
            <a:pPr>
              <a:spcBef>
                <a:spcPts val="0"/>
              </a:spcBef>
            </a:pPr>
            <a:r>
              <a:rPr lang="en-US" sz="2200" dirty="0"/>
              <a:t>Calculating 95% confidence interval for </a:t>
            </a:r>
            <a:r>
              <a:rPr lang="el-GR" sz="2200" dirty="0">
                <a:cs typeface="Times New Roman"/>
              </a:rPr>
              <a:t>ρ</a:t>
            </a:r>
            <a:r>
              <a:rPr lang="en-US" sz="2200" dirty="0"/>
              <a:t>, 95% </a:t>
            </a:r>
            <a:r>
              <a:rPr lang="en-US" sz="2200" dirty="0">
                <a:cs typeface="Times New Roman" pitchFamily="18" charset="0"/>
              </a:rPr>
              <a:t>CI</a:t>
            </a:r>
            <a:r>
              <a:rPr lang="el-GR" sz="2200" baseline="-25000" dirty="0">
                <a:cs typeface="Times New Roman" pitchFamily="18" charset="0"/>
              </a:rPr>
              <a:t>ρ</a:t>
            </a:r>
            <a:r>
              <a:rPr lang="en-US" sz="2200" dirty="0"/>
              <a:t>, 3 steps:</a:t>
            </a:r>
          </a:p>
          <a:p>
            <a:pPr marL="746125" lvl="1" indent="-347663">
              <a:spcBef>
                <a:spcPts val="0"/>
              </a:spcBef>
              <a:spcAft>
                <a:spcPts val="0"/>
              </a:spcAft>
              <a:buSzPct val="100000"/>
              <a:buNone/>
            </a:pPr>
            <a:endParaRPr lang="en-US" sz="2000" dirty="0"/>
          </a:p>
          <a:p>
            <a:pPr marL="746125" lvl="1" indent="-347663">
              <a:spcBef>
                <a:spcPts val="0"/>
              </a:spcBef>
              <a:spcAft>
                <a:spcPts val="0"/>
              </a:spcAft>
              <a:buSzPct val="100000"/>
              <a:buNone/>
            </a:pPr>
            <a:r>
              <a:rPr lang="en-US" sz="2000" dirty="0"/>
              <a:t>STEP 2:  Calculate the 95% confidence interval for the </a:t>
            </a:r>
            <a:r>
              <a:rPr lang="en-US" sz="2000" i="1" dirty="0">
                <a:cs typeface="Times New Roman" pitchFamily="18" charset="0"/>
              </a:rPr>
              <a:t>z</a:t>
            </a:r>
            <a:r>
              <a:rPr lang="en-US" sz="2000" i="1" dirty="0"/>
              <a:t> </a:t>
            </a:r>
            <a:r>
              <a:rPr lang="en-US" sz="2000" dirty="0"/>
              <a:t>value</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71817EB-B77C-4E88-AFDD-180B723D722E}"/>
                  </a:ext>
                </a:extLst>
              </p:cNvPr>
              <p:cNvSpPr/>
              <p:nvPr/>
            </p:nvSpPr>
            <p:spPr>
              <a:xfrm>
                <a:off x="651510" y="2406805"/>
                <a:ext cx="7847566" cy="13598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r>
                        <a:rPr lang="en-US" sz="1600" i="1" smtClean="0">
                          <a:latin typeface="Cambria Math" charset="0"/>
                        </a:rPr>
                        <m:t>95%</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m:rPr>
                              <m:sty m:val="p"/>
                            </m:rPr>
                            <a:rPr lang="en-US" sz="1600" i="0">
                              <a:latin typeface="Cambria Math" charset="0"/>
                            </a:rPr>
                            <m:t>CI</m:t>
                          </m:r>
                        </m:e>
                        <m:sub>
                          <m:r>
                            <a:rPr lang="en-US" sz="1600" b="0" i="1" smtClean="0">
                              <a:latin typeface="Cambria Math" charset="0"/>
                            </a:rPr>
                            <m:t>𝑧𝑟</m:t>
                          </m:r>
                        </m:sub>
                      </m:sSub>
                      <m:r>
                        <a:rPr lang="en-US" sz="1600" i="1">
                          <a:latin typeface="Cambria Math" charset="0"/>
                        </a:rPr>
                        <m:t>=</m:t>
                      </m:r>
                      <m:sSub>
                        <m:sSubPr>
                          <m:ctrlPr>
                            <a:rPr lang="en-US" sz="1600" i="1" smtClean="0">
                              <a:latin typeface="Cambria Math" panose="02040503050406030204" pitchFamily="18" charset="0"/>
                            </a:rPr>
                          </m:ctrlPr>
                        </m:sSubPr>
                        <m:e>
                          <m:r>
                            <a:rPr lang="en-US" sz="1600" b="0" i="1" smtClean="0">
                              <a:latin typeface="Cambria Math" charset="0"/>
                            </a:rPr>
                            <m:t>𝑧</m:t>
                          </m:r>
                        </m:e>
                        <m:sub>
                          <m:r>
                            <a:rPr lang="en-US" sz="1600" b="0" i="1" smtClean="0">
                              <a:latin typeface="Cambria Math" charset="0"/>
                            </a:rPr>
                            <m:t>𝑟</m:t>
                          </m:r>
                        </m:sub>
                      </m:sSub>
                      <m:r>
                        <a:rPr lang="en-US" sz="1600" i="1">
                          <a:latin typeface="Cambria Math" charset="0"/>
                          <a:ea typeface="Cambria Math" charset="0"/>
                          <a:cs typeface="Cambria Math" charset="0"/>
                        </a:rPr>
                        <m:t>±</m:t>
                      </m:r>
                      <m:r>
                        <a:rPr lang="en-US" sz="1600" b="0" i="1" smtClean="0">
                          <a:latin typeface="Cambria Math" charset="0"/>
                          <a:ea typeface="Cambria Math" charset="0"/>
                          <a:cs typeface="Cambria Math" charset="0"/>
                        </a:rPr>
                        <m:t>1.96</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𝑠</m:t>
                          </m:r>
                        </m:e>
                        <m:sub>
                          <m:r>
                            <a:rPr lang="en-US" sz="1600" b="0" i="1" smtClean="0">
                              <a:latin typeface="Cambria Math" charset="0"/>
                              <a:ea typeface="Cambria Math" charset="0"/>
                              <a:cs typeface="Cambria Math" charset="0"/>
                            </a:rPr>
                            <m:t>𝑟</m:t>
                          </m:r>
                        </m:sub>
                      </m:sSub>
                    </m:oMath>
                    <m:oMath xmlns:m="http://schemas.openxmlformats.org/officeDocument/2006/math">
                      <m:r>
                        <m:rPr>
                          <m:sty m:val="p"/>
                        </m:rPr>
                        <a:rPr lang="en-US" sz="1600" b="0" i="0" smtClean="0">
                          <a:latin typeface="Cambria Math" charset="0"/>
                          <a:ea typeface="Cambria Math" charset="0"/>
                          <a:cs typeface="Cambria Math" charset="0"/>
                        </a:rPr>
                        <m:t>where</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95%</m:t>
                      </m:r>
                      <m:sSub>
                        <m:sSubPr>
                          <m:ctrlPr>
                            <a:rPr lang="en-US" sz="1600" i="1">
                              <a:latin typeface="Cambria Math" panose="02040503050406030204" pitchFamily="18" charset="0"/>
                            </a:rPr>
                          </m:ctrlPr>
                        </m:sSubPr>
                        <m:e>
                          <m:r>
                            <m:rPr>
                              <m:sty m:val="p"/>
                            </m:rPr>
                            <a:rPr lang="en-US" sz="1600" i="0">
                              <a:latin typeface="Cambria Math" charset="0"/>
                            </a:rPr>
                            <m:t>CI</m:t>
                          </m:r>
                        </m:e>
                        <m:sub>
                          <m:r>
                            <a:rPr lang="en-US" sz="1600" i="1">
                              <a:latin typeface="Cambria Math" charset="0"/>
                            </a:rPr>
                            <m:t>𝑧𝑟</m:t>
                          </m:r>
                        </m:sub>
                      </m:sSub>
                      <m:r>
                        <a:rPr lang="en-US" sz="1600" b="0" i="1" smtClean="0">
                          <a:latin typeface="Cambria Math" charset="0"/>
                        </a:rPr>
                        <m:t>=95% </m:t>
                      </m:r>
                      <m:r>
                        <m:rPr>
                          <m:sty m:val="p"/>
                        </m:rPr>
                        <a:rPr lang="en-US" sz="1600" b="0" i="0" smtClean="0">
                          <a:latin typeface="Cambria Math" charset="0"/>
                        </a:rPr>
                        <m:t>confidence</m:t>
                      </m:r>
                      <m:r>
                        <a:rPr lang="en-US" sz="1600" b="0" i="0" smtClean="0">
                          <a:latin typeface="Cambria Math" charset="0"/>
                        </a:rPr>
                        <m:t> </m:t>
                      </m:r>
                      <m:r>
                        <m:rPr>
                          <m:sty m:val="p"/>
                        </m:rPr>
                        <a:rPr lang="en-US" sz="1600" b="0" i="0" smtClean="0">
                          <a:latin typeface="Cambria Math" charset="0"/>
                        </a:rPr>
                        <m:t>interval</m:t>
                      </m:r>
                      <m:r>
                        <a:rPr lang="en-US" sz="1600" b="0" i="0" smtClean="0">
                          <a:latin typeface="Cambria Math" charset="0"/>
                        </a:rPr>
                        <m:t> </m:t>
                      </m:r>
                      <m:r>
                        <m:rPr>
                          <m:sty m:val="p"/>
                        </m:rPr>
                        <a:rPr lang="en-US" sz="1600" b="0" i="0" smtClean="0">
                          <a:latin typeface="Cambria Math" charset="0"/>
                        </a:rPr>
                        <m:t>for</m:t>
                      </m:r>
                      <m:r>
                        <a:rPr lang="en-US" sz="1600" b="0" i="0" smtClean="0">
                          <a:latin typeface="Cambria Math" charset="0"/>
                        </a:rPr>
                        <m:t> </m:t>
                      </m:r>
                      <m:r>
                        <m:rPr>
                          <m:sty m:val="p"/>
                        </m:rPr>
                        <a:rPr lang="en-US" sz="1600" b="0" i="0" smtClean="0">
                          <a:latin typeface="Cambria Math" charset="0"/>
                          <a:ea typeface="Cambria Math" charset="0"/>
                          <a:cs typeface="Cambria Math" charset="0"/>
                        </a:rPr>
                        <m:t>ρ</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expressed</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in</m:t>
                      </m:r>
                      <m:r>
                        <a:rPr lang="en-US" sz="1600" b="0" i="0"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𝑧</m:t>
                          </m:r>
                        </m:e>
                        <m:sub>
                          <m:r>
                            <a:rPr lang="en-US" sz="1600" b="0" i="1" smtClean="0">
                              <a:latin typeface="Cambria Math" charset="0"/>
                              <a:ea typeface="Cambria Math" charset="0"/>
                              <a:cs typeface="Cambria Math" charset="0"/>
                            </a:rPr>
                            <m:t>𝑟</m:t>
                          </m:r>
                        </m:sub>
                      </m:sSub>
                      <m:r>
                        <a:rPr lang="en-US" sz="1600" b="0" i="1"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units</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𝑧</m:t>
                          </m:r>
                        </m:e>
                        <m:sub>
                          <m:r>
                            <a:rPr lang="en-US" sz="1600" i="1">
                              <a:latin typeface="Cambria Math" charset="0"/>
                              <a:ea typeface="Cambria Math" charset="0"/>
                              <a:cs typeface="Cambria Math" charset="0"/>
                            </a:rPr>
                            <m:t>𝑟</m:t>
                          </m:r>
                        </m:sub>
                      </m:sSub>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Pear</m:t>
                      </m:r>
                      <m:r>
                        <m:rPr>
                          <m:sty m:val="p"/>
                        </m:rPr>
                        <a:rPr lang="en-US" sz="1600" b="0" i="0" smtClean="0">
                          <a:latin typeface="Cambria Math" panose="02040503050406030204" pitchFamily="18" charset="0"/>
                          <a:ea typeface="Cambria Math" charset="0"/>
                          <a:cs typeface="Cambria Math" charset="0"/>
                        </a:rPr>
                        <m:t>s</m:t>
                      </m:r>
                      <m:r>
                        <m:rPr>
                          <m:sty m:val="p"/>
                        </m:rPr>
                        <a:rPr lang="en-US" sz="1600" b="0" i="0" smtClean="0">
                          <a:latin typeface="Cambria Math" charset="0"/>
                          <a:ea typeface="Cambria Math" charset="0"/>
                          <a:cs typeface="Cambria Math" charset="0"/>
                        </a:rPr>
                        <m:t>on</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𝑟</m:t>
                      </m:r>
                      <m:r>
                        <a:rPr lang="en-US" sz="1600" b="0" i="1"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transformed</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into</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𝑧</m:t>
                      </m:r>
                      <m:r>
                        <a:rPr lang="en-US" sz="1600" b="0" i="1"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format</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using</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Appendix</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Table</m:t>
                      </m:r>
                      <m:r>
                        <a:rPr lang="en-US" sz="1600" b="0" i="0" smtClean="0">
                          <a:latin typeface="Cambria Math" charset="0"/>
                          <a:ea typeface="Cambria Math" charset="0"/>
                          <a:cs typeface="Cambria Math" charset="0"/>
                        </a:rPr>
                        <m:t> 7</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𝑠</m:t>
                          </m:r>
                        </m:e>
                        <m:sub>
                          <m:r>
                            <a:rPr lang="en-US" sz="1600" i="1">
                              <a:latin typeface="Cambria Math" charset="0"/>
                              <a:ea typeface="Cambria Math" charset="0"/>
                              <a:cs typeface="Cambria Math" charset="0"/>
                            </a:rPr>
                            <m:t>𝑟</m:t>
                          </m:r>
                        </m:sub>
                      </m:sSub>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standard</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error</m:t>
                      </m:r>
                      <m:r>
                        <a:rPr lang="en-US" sz="1600" b="0" i="0"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of</m:t>
                      </m:r>
                      <m:r>
                        <a:rPr lang="en-US" sz="1600" b="0" i="0"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𝑟</m:t>
                      </m:r>
                      <m:r>
                        <a:rPr lang="en-US" sz="1600" b="0" i="1" smtClean="0">
                          <a:latin typeface="Cambria Math" charset="0"/>
                          <a:ea typeface="Cambria Math" charset="0"/>
                          <a:cs typeface="Cambria Math" charset="0"/>
                        </a:rPr>
                        <m:t> (</m:t>
                      </m:r>
                      <m:r>
                        <m:rPr>
                          <m:sty m:val="p"/>
                        </m:rPr>
                        <a:rPr lang="en-US" sz="1600" b="0" i="0" smtClean="0">
                          <a:latin typeface="Cambria Math" charset="0"/>
                          <a:ea typeface="Cambria Math" charset="0"/>
                          <a:cs typeface="Cambria Math" charset="0"/>
                        </a:rPr>
                        <m:t>Equation</m:t>
                      </m:r>
                      <m:r>
                        <a:rPr lang="en-US" sz="1600" b="0" i="1" smtClean="0">
                          <a:latin typeface="Cambria Math" charset="0"/>
                          <a:ea typeface="Cambria Math" charset="0"/>
                          <a:cs typeface="Cambria Math" charset="0"/>
                        </a:rPr>
                        <m:t> 13.5)</m:t>
                      </m:r>
                    </m:oMath>
                  </m:oMathPara>
                </a14:m>
                <a:endParaRPr lang="en-US" sz="1600" dirty="0"/>
              </a:p>
            </p:txBody>
          </p:sp>
        </mc:Choice>
        <mc:Fallback xmlns="">
          <p:sp>
            <p:nvSpPr>
              <p:cNvPr id="10" name="Rectangle 9">
                <a:extLst>
                  <a:ext uri="{FF2B5EF4-FFF2-40B4-BE49-F238E27FC236}">
                    <a16:creationId xmlns:a16="http://schemas.microsoft.com/office/drawing/2014/main" id="{571817EB-B77C-4E88-AFDD-180B723D722E}"/>
                  </a:ext>
                </a:extLst>
              </p:cNvPr>
              <p:cNvSpPr>
                <a:spLocks noRot="1" noChangeAspect="1" noMove="1" noResize="1" noEditPoints="1" noAdjustHandles="1" noChangeArrowheads="1" noChangeShapeType="1" noTextEdit="1"/>
              </p:cNvSpPr>
              <p:nvPr/>
            </p:nvSpPr>
            <p:spPr>
              <a:xfrm>
                <a:off x="651510" y="2406805"/>
                <a:ext cx="7847566" cy="13598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8AE041-2061-45B6-A01E-3288B5591A57}"/>
                  </a:ext>
                </a:extLst>
              </p:cNvPr>
              <p:cNvSpPr/>
              <p:nvPr/>
            </p:nvSpPr>
            <p:spPr>
              <a:xfrm>
                <a:off x="651510" y="3995555"/>
                <a:ext cx="7847566" cy="1371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charset="0"/>
                            </a:rPr>
                            <m:t>𝑠</m:t>
                          </m:r>
                        </m:e>
                        <m:sub>
                          <m:r>
                            <a:rPr lang="en-US" sz="1600" b="0" i="1" smtClean="0">
                              <a:latin typeface="Cambria Math" charset="0"/>
                            </a:rPr>
                            <m:t>𝑟</m:t>
                          </m:r>
                        </m:sub>
                      </m:sSub>
                      <m:r>
                        <a:rPr lang="en-US" sz="1600" b="0" i="1" smtClean="0">
                          <a:latin typeface="Cambria Math" charset="0"/>
                        </a:rPr>
                        <m:t>=</m:t>
                      </m:r>
                      <m:f>
                        <m:fPr>
                          <m:ctrlPr>
                            <a:rPr lang="en-US" sz="1600" b="0" i="1" smtClean="0">
                              <a:latin typeface="Cambria Math" panose="02040503050406030204" pitchFamily="18" charset="0"/>
                            </a:rPr>
                          </m:ctrlPr>
                        </m:fPr>
                        <m:num>
                          <m:r>
                            <a:rPr lang="en-US" sz="1600" b="0" i="1" smtClean="0">
                              <a:latin typeface="Cambria Math" charset="0"/>
                            </a:rPr>
                            <m:t>1</m:t>
                          </m:r>
                        </m:num>
                        <m:den>
                          <m:rad>
                            <m:radPr>
                              <m:degHide m:val="on"/>
                              <m:ctrlPr>
                                <a:rPr lang="en-US" sz="1600" b="0" i="1" smtClean="0">
                                  <a:latin typeface="Cambria Math" panose="02040503050406030204" pitchFamily="18" charset="0"/>
                                  <a:ea typeface="Cambria Math" charset="0"/>
                                  <a:cs typeface="Cambria Math" charset="0"/>
                                </a:rPr>
                              </m:ctrlPr>
                            </m:radPr>
                            <m:deg/>
                            <m:e>
                              <m:r>
                                <a:rPr lang="en-US" sz="1600" b="0" i="1" smtClean="0">
                                  <a:latin typeface="Cambria Math" charset="0"/>
                                </a:rPr>
                                <m:t>𝑁</m:t>
                              </m:r>
                              <m:r>
                                <a:rPr lang="en-US" sz="1600" b="0" i="1" smtClean="0">
                                  <a:latin typeface="Cambria Math" charset="0"/>
                                </a:rPr>
                                <m:t>−3</m:t>
                              </m:r>
                            </m:e>
                          </m:rad>
                        </m:den>
                      </m:f>
                    </m:oMath>
                    <m:oMath xmlns:m="http://schemas.openxmlformats.org/officeDocument/2006/math">
                      <m:r>
                        <m:rPr>
                          <m:sty m:val="p"/>
                        </m:rPr>
                        <a:rPr lang="en-US" sz="1600" b="0" i="0" smtClean="0">
                          <a:latin typeface="Cambria Math" charset="0"/>
                          <a:ea typeface="Cambria Math" charset="0"/>
                          <a:cs typeface="Cambria Math" charset="0"/>
                        </a:rPr>
                        <m:t>where</m:t>
                      </m:r>
                      <m:r>
                        <a:rPr lang="en-US" sz="1600" b="0" i="0" smtClean="0">
                          <a:latin typeface="Cambria Math" charset="0"/>
                          <a:ea typeface="Cambria Math" charset="0"/>
                          <a:cs typeface="Cambria Math" charset="0"/>
                        </a:rPr>
                        <m:t> </m:t>
                      </m:r>
                      <m:sSub>
                        <m:sSubPr>
                          <m:ctrlPr>
                            <a:rPr lang="en-US" sz="1600" i="1">
                              <a:latin typeface="Cambria Math" panose="02040503050406030204" pitchFamily="18" charset="0"/>
                            </a:rPr>
                          </m:ctrlPr>
                        </m:sSubPr>
                        <m:e>
                          <m:r>
                            <a:rPr lang="en-US" sz="1600" i="1">
                              <a:latin typeface="Cambria Math" charset="0"/>
                            </a:rPr>
                            <m:t>𝑠</m:t>
                          </m:r>
                        </m:e>
                        <m:sub>
                          <m:r>
                            <a:rPr lang="en-US" sz="1600" i="1">
                              <a:latin typeface="Cambria Math" charset="0"/>
                            </a:rPr>
                            <m:t>𝑟</m:t>
                          </m:r>
                        </m:sub>
                      </m:sSub>
                      <m:r>
                        <a:rPr lang="en-US" sz="1600" b="0" i="1" smtClean="0">
                          <a:latin typeface="Cambria Math" charset="0"/>
                        </a:rPr>
                        <m:t>=</m:t>
                      </m:r>
                      <m:r>
                        <m:rPr>
                          <m:sty m:val="p"/>
                        </m:rPr>
                        <a:rPr lang="en-US" sz="1600" b="0" i="0" smtClean="0">
                          <a:latin typeface="Cambria Math" charset="0"/>
                        </a:rPr>
                        <m:t>standard</m:t>
                      </m:r>
                      <m:r>
                        <a:rPr lang="en-US" sz="1600" b="0" i="0" smtClean="0">
                          <a:latin typeface="Cambria Math" charset="0"/>
                        </a:rPr>
                        <m:t> </m:t>
                      </m:r>
                      <m:r>
                        <m:rPr>
                          <m:sty m:val="p"/>
                        </m:rPr>
                        <a:rPr lang="en-US" sz="1600" b="0" i="0" smtClean="0">
                          <a:latin typeface="Cambria Math" charset="0"/>
                        </a:rPr>
                        <m:t>error</m:t>
                      </m:r>
                      <m:r>
                        <a:rPr lang="en-US" sz="1600" b="0" i="0" smtClean="0">
                          <a:latin typeface="Cambria Math" charset="0"/>
                        </a:rPr>
                        <m:t> </m:t>
                      </m:r>
                      <m:r>
                        <m:rPr>
                          <m:sty m:val="p"/>
                        </m:rPr>
                        <a:rPr lang="en-US" sz="1600" b="0" i="0" smtClean="0">
                          <a:latin typeface="Cambria Math" charset="0"/>
                        </a:rPr>
                        <m:t>of</m:t>
                      </m:r>
                      <m:r>
                        <a:rPr lang="en-US" sz="1600" b="0" i="0" smtClean="0">
                          <a:latin typeface="Cambria Math" charset="0"/>
                        </a:rPr>
                        <m:t> </m:t>
                      </m:r>
                      <m:r>
                        <a:rPr lang="en-US" sz="1600" b="0" i="1" smtClean="0">
                          <a:latin typeface="Cambria Math" charset="0"/>
                        </a:rPr>
                        <m:t>𝑟</m:t>
                      </m:r>
                    </m:oMath>
                    <m:oMath xmlns:m="http://schemas.openxmlformats.org/officeDocument/2006/math">
                      <m:r>
                        <a:rPr lang="en-US" sz="1600" b="0" i="1" smtClean="0">
                          <a:latin typeface="Cambria Math" charset="0"/>
                        </a:rPr>
                        <m:t>𝑁</m:t>
                      </m:r>
                      <m:r>
                        <a:rPr lang="en-US" sz="1600" b="0" i="1" smtClean="0">
                          <a:latin typeface="Cambria Math" charset="0"/>
                        </a:rPr>
                        <m:t>=</m:t>
                      </m:r>
                      <m:r>
                        <m:rPr>
                          <m:sty m:val="p"/>
                        </m:rPr>
                        <a:rPr lang="en-US" sz="1600" b="0" i="0" smtClean="0">
                          <a:latin typeface="Cambria Math" charset="0"/>
                        </a:rPr>
                        <m:t>number</m:t>
                      </m:r>
                      <m:r>
                        <a:rPr lang="en-US" sz="1600" b="0" i="0" smtClean="0">
                          <a:latin typeface="Cambria Math" charset="0"/>
                        </a:rPr>
                        <m:t> </m:t>
                      </m:r>
                      <m:r>
                        <m:rPr>
                          <m:sty m:val="p"/>
                        </m:rPr>
                        <a:rPr lang="en-US" sz="1600" b="0" i="0" smtClean="0">
                          <a:latin typeface="Cambria Math" charset="0"/>
                        </a:rPr>
                        <m:t>of</m:t>
                      </m:r>
                      <m:r>
                        <a:rPr lang="en-US" sz="1600" b="0" i="0" smtClean="0">
                          <a:latin typeface="Cambria Math" charset="0"/>
                        </a:rPr>
                        <m:t> </m:t>
                      </m:r>
                      <m:r>
                        <m:rPr>
                          <m:sty m:val="p"/>
                        </m:rPr>
                        <a:rPr lang="en-US" sz="1600" b="0" i="0" smtClean="0">
                          <a:latin typeface="Cambria Math" charset="0"/>
                        </a:rPr>
                        <m:t>pairs</m:t>
                      </m:r>
                      <m:r>
                        <a:rPr lang="en-US" sz="1600" b="0" i="0" smtClean="0">
                          <a:latin typeface="Cambria Math" charset="0"/>
                        </a:rPr>
                        <m:t> </m:t>
                      </m:r>
                      <m:r>
                        <m:rPr>
                          <m:sty m:val="p"/>
                        </m:rPr>
                        <a:rPr lang="en-US" sz="1600" b="0" i="0" smtClean="0">
                          <a:latin typeface="Cambria Math" charset="0"/>
                        </a:rPr>
                        <m:t>of</m:t>
                      </m:r>
                      <m:r>
                        <a:rPr lang="en-US" sz="1600" b="0" i="0" smtClean="0">
                          <a:latin typeface="Cambria Math" charset="0"/>
                        </a:rPr>
                        <m:t> </m:t>
                      </m:r>
                      <m:r>
                        <m:rPr>
                          <m:sty m:val="p"/>
                        </m:rPr>
                        <a:rPr lang="en-US" sz="1600" b="0" i="0" smtClean="0">
                          <a:latin typeface="Cambria Math" charset="0"/>
                        </a:rPr>
                        <m:t>cases</m:t>
                      </m:r>
                      <m:r>
                        <a:rPr lang="en-US" sz="1600" b="0" i="0" smtClean="0">
                          <a:latin typeface="Cambria Math" charset="0"/>
                        </a:rPr>
                        <m:t> </m:t>
                      </m:r>
                      <m:r>
                        <m:rPr>
                          <m:sty m:val="p"/>
                        </m:rPr>
                        <a:rPr lang="en-US" sz="1600" b="0" i="0" smtClean="0">
                          <a:latin typeface="Cambria Math" charset="0"/>
                        </a:rPr>
                        <m:t>used</m:t>
                      </m:r>
                      <m:r>
                        <a:rPr lang="en-US" sz="1600" b="0" i="0" smtClean="0">
                          <a:latin typeface="Cambria Math" charset="0"/>
                        </a:rPr>
                        <m:t> </m:t>
                      </m:r>
                      <m:r>
                        <m:rPr>
                          <m:sty m:val="p"/>
                        </m:rPr>
                        <a:rPr lang="en-US" sz="1600" b="0" i="0" smtClean="0">
                          <a:latin typeface="Cambria Math" charset="0"/>
                        </a:rPr>
                        <m:t>in</m:t>
                      </m:r>
                      <m:r>
                        <a:rPr lang="en-US" sz="1600" b="0" i="0" smtClean="0">
                          <a:latin typeface="Cambria Math" charset="0"/>
                        </a:rPr>
                        <m:t> </m:t>
                      </m:r>
                      <m:r>
                        <m:rPr>
                          <m:sty m:val="p"/>
                        </m:rPr>
                        <a:rPr lang="en-US" sz="1600" b="0" i="0" smtClean="0">
                          <a:latin typeface="Cambria Math" charset="0"/>
                        </a:rPr>
                        <m:t>calculating</m:t>
                      </m:r>
                      <m:r>
                        <a:rPr lang="en-US" sz="1600" b="0" i="0" smtClean="0">
                          <a:latin typeface="Cambria Math" charset="0"/>
                        </a:rPr>
                        <m:t> </m:t>
                      </m:r>
                      <m:r>
                        <m:rPr>
                          <m:sty m:val="p"/>
                        </m:rPr>
                        <a:rPr lang="en-US" sz="1600" b="0" i="0" smtClean="0">
                          <a:latin typeface="Cambria Math" charset="0"/>
                        </a:rPr>
                        <m:t>the</m:t>
                      </m:r>
                      <m:r>
                        <a:rPr lang="en-US" sz="1600" b="0" i="0" smtClean="0">
                          <a:latin typeface="Cambria Math" charset="0"/>
                        </a:rPr>
                        <m:t> </m:t>
                      </m:r>
                      <m:r>
                        <m:rPr>
                          <m:sty m:val="p"/>
                        </m:rPr>
                        <a:rPr lang="en-US" sz="1600" b="0" i="0" smtClean="0">
                          <a:latin typeface="Cambria Math" charset="0"/>
                        </a:rPr>
                        <m:t>Pearson</m:t>
                      </m:r>
                      <m:r>
                        <a:rPr lang="en-US" sz="1600" b="0" i="1" smtClean="0">
                          <a:latin typeface="Cambria Math" charset="0"/>
                        </a:rPr>
                        <m:t> </m:t>
                      </m:r>
                      <m:r>
                        <a:rPr lang="en-US" sz="1600" b="0" i="1" smtClean="0">
                          <a:latin typeface="Cambria Math" charset="0"/>
                        </a:rPr>
                        <m:t>𝑟</m:t>
                      </m:r>
                    </m:oMath>
                  </m:oMathPara>
                </a14:m>
                <a:endParaRPr lang="en-US" sz="1600" dirty="0"/>
              </a:p>
            </p:txBody>
          </p:sp>
        </mc:Choice>
        <mc:Fallback xmlns="">
          <p:sp>
            <p:nvSpPr>
              <p:cNvPr id="11" name="Rectangle 10">
                <a:extLst>
                  <a:ext uri="{FF2B5EF4-FFF2-40B4-BE49-F238E27FC236}">
                    <a16:creationId xmlns:a16="http://schemas.microsoft.com/office/drawing/2014/main" id="{1C8AE041-2061-45B6-A01E-3288B5591A57}"/>
                  </a:ext>
                </a:extLst>
              </p:cNvPr>
              <p:cNvSpPr>
                <a:spLocks noRot="1" noChangeAspect="1" noMove="1" noResize="1" noEditPoints="1" noAdjustHandles="1" noChangeArrowheads="1" noChangeShapeType="1" noTextEdit="1"/>
              </p:cNvSpPr>
              <p:nvPr/>
            </p:nvSpPr>
            <p:spPr>
              <a:xfrm>
                <a:off x="651510" y="3995555"/>
                <a:ext cx="7847566" cy="1371600"/>
              </a:xfrm>
              <a:prstGeom prst="rect">
                <a:avLst/>
              </a:prstGeom>
              <a:blipFill>
                <a:blip r:embed="rId5"/>
                <a:stretch>
                  <a:fillRect b="-437"/>
                </a:stretch>
              </a:blipFill>
            </p:spPr>
            <p:txBody>
              <a:bodyPr/>
              <a:lstStyle/>
              <a:p>
                <a:r>
                  <a:rPr lang="en-US">
                    <a:noFill/>
                  </a:rPr>
                  <a:t> </a:t>
                </a:r>
              </a:p>
            </p:txBody>
          </p:sp>
        </mc:Fallback>
      </mc:AlternateContent>
    </p:spTree>
    <p:extLst>
      <p:ext uri="{BB962C8B-B14F-4D97-AF65-F5344CB8AC3E}">
        <p14:creationId xmlns:p14="http://schemas.microsoft.com/office/powerpoint/2010/main" val="384942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DD209008-6B3F-41F5-B175-C5B63EB46628}"/>
              </a:ext>
            </a:extLst>
          </p:cNvPr>
          <p:cNvSpPr>
            <a:spLocks noGrp="1"/>
          </p:cNvSpPr>
          <p:nvPr>
            <p:ph idx="1"/>
          </p:nvPr>
        </p:nvSpPr>
        <p:spPr>
          <a:xfrm>
            <a:off x="483292" y="1455234"/>
            <a:ext cx="3352800" cy="4525963"/>
          </a:xfrm>
        </p:spPr>
        <p:txBody>
          <a:bodyPr>
            <a:normAutofit fontScale="92500" lnSpcReduction="10000"/>
          </a:bodyPr>
          <a:lstStyle/>
          <a:p>
            <a:pPr>
              <a:lnSpc>
                <a:spcPct val="110000"/>
              </a:lnSpc>
              <a:spcBef>
                <a:spcPts val="0"/>
              </a:spcBef>
            </a:pPr>
            <a:r>
              <a:rPr lang="en-US" sz="2400" dirty="0"/>
              <a:t>Calculating 95% confidence interval for </a:t>
            </a:r>
            <a:r>
              <a:rPr lang="el-GR" sz="2400" dirty="0">
                <a:latin typeface="Times New Roman"/>
                <a:cs typeface="Times New Roman"/>
              </a:rPr>
              <a:t>ρ</a:t>
            </a:r>
            <a:r>
              <a:rPr lang="en-US" sz="2400" dirty="0"/>
              <a:t>, 95% </a:t>
            </a:r>
            <a:r>
              <a:rPr lang="en-US" sz="2400" dirty="0">
                <a:latin typeface="Times New Roman" pitchFamily="18" charset="0"/>
                <a:cs typeface="Times New Roman" pitchFamily="18" charset="0"/>
              </a:rPr>
              <a:t>CI</a:t>
            </a:r>
            <a:r>
              <a:rPr lang="el-GR" sz="2400" dirty="0">
                <a:latin typeface="Times New Roman" pitchFamily="18" charset="0"/>
                <a:cs typeface="Times New Roman" pitchFamily="18" charset="0"/>
              </a:rPr>
              <a:t>ρ</a:t>
            </a:r>
            <a:r>
              <a:rPr lang="en-US" sz="2400" dirty="0"/>
              <a:t>, 3 steps:</a:t>
            </a:r>
          </a:p>
          <a:p>
            <a:pPr marL="746125" lvl="1" indent="-347663">
              <a:lnSpc>
                <a:spcPct val="110000"/>
              </a:lnSpc>
              <a:spcBef>
                <a:spcPts val="0"/>
              </a:spcBef>
              <a:spcAft>
                <a:spcPts val="600"/>
              </a:spcAft>
              <a:buSzPct val="100000"/>
              <a:buNone/>
            </a:pPr>
            <a:r>
              <a:rPr lang="en-US" sz="2000" dirty="0"/>
              <a:t>STEP 2:  Calculate the 95% confidence interval for the </a:t>
            </a:r>
            <a:r>
              <a:rPr lang="en-US" sz="2000" i="1" dirty="0">
                <a:latin typeface="Times New Roman" pitchFamily="18" charset="0"/>
                <a:cs typeface="Times New Roman" pitchFamily="18" charset="0"/>
              </a:rPr>
              <a:t>z</a:t>
            </a:r>
            <a:r>
              <a:rPr lang="en-US" sz="2000" i="1" dirty="0"/>
              <a:t> </a:t>
            </a:r>
            <a:r>
              <a:rPr lang="en-US" sz="2000" dirty="0"/>
              <a:t>value</a:t>
            </a:r>
            <a:endParaRPr lang="en-US" dirty="0"/>
          </a:p>
          <a:p>
            <a:pPr lvl="1">
              <a:lnSpc>
                <a:spcPct val="110000"/>
              </a:lnSpc>
              <a:spcBef>
                <a:spcPts val="0"/>
              </a:spcBef>
              <a:spcAft>
                <a:spcPts val="600"/>
              </a:spcAft>
            </a:pPr>
            <a:r>
              <a:rPr lang="en-US" sz="1800" dirty="0"/>
              <a:t>Formula, 1.96 standard errors of </a:t>
            </a:r>
            <a:r>
              <a:rPr lang="en-US" sz="1800" i="1" dirty="0">
                <a:latin typeface="Times New Roman" pitchFamily="18" charset="0"/>
                <a:cs typeface="Times New Roman" pitchFamily="18" charset="0"/>
              </a:rPr>
              <a:t>r</a:t>
            </a:r>
            <a:r>
              <a:rPr lang="en-US" sz="1800" dirty="0"/>
              <a:t>, abbreviated </a:t>
            </a:r>
            <a:r>
              <a:rPr lang="en-US" sz="1800" i="1" dirty="0" err="1">
                <a:latin typeface="Times New Roman" pitchFamily="18" charset="0"/>
                <a:cs typeface="Times New Roman" pitchFamily="18" charset="0"/>
              </a:rPr>
              <a:t>s</a:t>
            </a:r>
            <a:r>
              <a:rPr lang="en-US" sz="1800" i="1" baseline="-25000" dirty="0" err="1">
                <a:latin typeface="Times New Roman" pitchFamily="18" charset="0"/>
                <a:cs typeface="Times New Roman" pitchFamily="18" charset="0"/>
              </a:rPr>
              <a:t>r</a:t>
            </a:r>
            <a:r>
              <a:rPr lang="en-US" sz="1800" dirty="0"/>
              <a:t>, added to and subtracted from </a:t>
            </a:r>
            <a:r>
              <a:rPr lang="en-US" sz="1800" i="1" dirty="0" err="1">
                <a:latin typeface="Times New Roman" pitchFamily="18" charset="0"/>
                <a:cs typeface="Times New Roman" pitchFamily="18" charset="0"/>
              </a:rPr>
              <a:t>z</a:t>
            </a:r>
            <a:r>
              <a:rPr lang="en-US" sz="1800" i="1" baseline="-25000" dirty="0" err="1">
                <a:latin typeface="Times New Roman" pitchFamily="18" charset="0"/>
                <a:cs typeface="Times New Roman" pitchFamily="18" charset="0"/>
              </a:rPr>
              <a:t>r</a:t>
            </a:r>
            <a:r>
              <a:rPr lang="en-US" sz="700" i="1" dirty="0"/>
              <a:t> </a:t>
            </a:r>
            <a:endParaRPr lang="en-US" sz="1800" dirty="0"/>
          </a:p>
          <a:p>
            <a:pPr lvl="1">
              <a:lnSpc>
                <a:spcPct val="110000"/>
              </a:lnSpc>
              <a:spcBef>
                <a:spcPts val="0"/>
              </a:spcBef>
              <a:spcAft>
                <a:spcPts val="600"/>
              </a:spcAft>
            </a:pPr>
            <a:r>
              <a:rPr lang="en-US" sz="1800" dirty="0"/>
              <a:t>Before calculating 95% </a:t>
            </a:r>
            <a:r>
              <a:rPr lang="en-US" sz="1800" dirty="0" err="1">
                <a:latin typeface="Times New Roman" pitchFamily="18" charset="0"/>
                <a:cs typeface="Times New Roman" pitchFamily="18" charset="0"/>
              </a:rPr>
              <a:t>CIρ</a:t>
            </a:r>
            <a:r>
              <a:rPr lang="en-US" sz="1800" dirty="0"/>
              <a:t>, </a:t>
            </a:r>
            <a:r>
              <a:rPr lang="en-US" sz="1800" i="1" dirty="0" err="1">
                <a:latin typeface="Times New Roman" pitchFamily="18" charset="0"/>
                <a:cs typeface="Times New Roman" pitchFamily="18" charset="0"/>
              </a:rPr>
              <a:t>s</a:t>
            </a:r>
            <a:r>
              <a:rPr lang="en-US" sz="1800" i="1" baseline="-25000" dirty="0" err="1">
                <a:latin typeface="Times New Roman" pitchFamily="18" charset="0"/>
                <a:cs typeface="Times New Roman" pitchFamily="18" charset="0"/>
              </a:rPr>
              <a:t>r</a:t>
            </a:r>
            <a:r>
              <a:rPr lang="en-US" sz="1800" dirty="0"/>
              <a:t> needs to be calculated using Equation 13.5</a:t>
            </a:r>
            <a:br>
              <a:rPr lang="en-US" sz="1800" dirty="0"/>
            </a:br>
            <a:endParaRPr lang="en-US" sz="18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92FD894-BDF1-4D53-BEA9-A881126D5CDA}"/>
                  </a:ext>
                </a:extLst>
              </p:cNvPr>
              <p:cNvSpPr/>
              <p:nvPr/>
            </p:nvSpPr>
            <p:spPr>
              <a:xfrm>
                <a:off x="5307910" y="1276814"/>
                <a:ext cx="1532856" cy="25733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charset="0"/>
                            </a:rPr>
                            <m:t>𝑠</m:t>
                          </m:r>
                        </m:e>
                        <m:sub>
                          <m:r>
                            <a:rPr lang="en-US" sz="1600" i="1">
                              <a:latin typeface="Cambria Math" charset="0"/>
                            </a:rPr>
                            <m:t>𝑟</m:t>
                          </m:r>
                        </m:sub>
                      </m:sSub>
                      <m:r>
                        <a:rPr lang="en-US" sz="1600" i="1">
                          <a:latin typeface="Cambria Math" charset="0"/>
                        </a:rPr>
                        <m:t>=</m:t>
                      </m:r>
                      <m:f>
                        <m:fPr>
                          <m:ctrlPr>
                            <a:rPr lang="en-US" sz="1600" i="1">
                              <a:latin typeface="Cambria Math" panose="02040503050406030204" pitchFamily="18" charset="0"/>
                            </a:rPr>
                          </m:ctrlPr>
                        </m:fPr>
                        <m:num>
                          <m:r>
                            <a:rPr lang="en-US" sz="1600" i="1">
                              <a:latin typeface="Cambria Math" charset="0"/>
                            </a:rPr>
                            <m:t>1</m:t>
                          </m:r>
                        </m:num>
                        <m:den>
                          <m:rad>
                            <m:radPr>
                              <m:degHide m:val="on"/>
                              <m:ctrlPr>
                                <a:rPr lang="en-US" sz="1600" i="1">
                                  <a:latin typeface="Cambria Math" panose="02040503050406030204" pitchFamily="18" charset="0"/>
                                  <a:ea typeface="Cambria Math" charset="0"/>
                                  <a:cs typeface="Cambria Math" charset="0"/>
                                </a:rPr>
                              </m:ctrlPr>
                            </m:radPr>
                            <m:deg/>
                            <m:e>
                              <m:r>
                                <a:rPr lang="en-US" sz="1600" i="1">
                                  <a:latin typeface="Cambria Math" charset="0"/>
                                </a:rPr>
                                <m:t>𝑁</m:t>
                              </m:r>
                              <m:r>
                                <a:rPr lang="en-US" sz="1600" i="1">
                                  <a:latin typeface="Cambria Math" charset="0"/>
                                </a:rPr>
                                <m:t>−3</m:t>
                              </m:r>
                            </m:e>
                          </m:rad>
                        </m:den>
                      </m:f>
                    </m:oMath>
                    <m:oMath xmlns:m="http://schemas.openxmlformats.org/officeDocument/2006/math">
                      <m:r>
                        <a:rPr lang="en-US" sz="1600" b="0" i="1" smtClean="0">
                          <a:latin typeface="Cambria Math" charset="0"/>
                        </a:rPr>
                        <m:t>=</m:t>
                      </m:r>
                      <m:f>
                        <m:fPr>
                          <m:ctrlPr>
                            <a:rPr lang="en-US" sz="1600" i="1">
                              <a:latin typeface="Cambria Math" panose="02040503050406030204" pitchFamily="18" charset="0"/>
                            </a:rPr>
                          </m:ctrlPr>
                        </m:fPr>
                        <m:num>
                          <m:r>
                            <a:rPr lang="en-US" sz="1600" i="1">
                              <a:latin typeface="Cambria Math" charset="0"/>
                            </a:rPr>
                            <m:t>1</m:t>
                          </m:r>
                        </m:num>
                        <m:den>
                          <m:rad>
                            <m:radPr>
                              <m:degHide m:val="on"/>
                              <m:ctrlPr>
                                <a:rPr lang="en-US" sz="1600" i="1">
                                  <a:latin typeface="Cambria Math" panose="02040503050406030204" pitchFamily="18" charset="0"/>
                                  <a:ea typeface="Cambria Math" charset="0"/>
                                  <a:cs typeface="Cambria Math" charset="0"/>
                                </a:rPr>
                              </m:ctrlPr>
                            </m:radPr>
                            <m:deg/>
                            <m:e>
                              <m:r>
                                <a:rPr lang="en-US" sz="1600" b="0" i="1" smtClean="0">
                                  <a:latin typeface="Cambria Math" charset="0"/>
                                </a:rPr>
                                <m:t>8</m:t>
                              </m:r>
                              <m:r>
                                <a:rPr lang="en-US" sz="1600" i="1">
                                  <a:latin typeface="Cambria Math" charset="0"/>
                                </a:rPr>
                                <m:t>−3</m:t>
                              </m:r>
                            </m:e>
                          </m:rad>
                        </m:den>
                      </m:f>
                    </m:oMath>
                    <m:oMath xmlns:m="http://schemas.openxmlformats.org/officeDocument/2006/math">
                      <m:r>
                        <a:rPr lang="en-US" sz="1600" b="0" i="1" smtClean="0">
                          <a:latin typeface="Cambria Math" charset="0"/>
                        </a:rPr>
                        <m:t>=</m:t>
                      </m:r>
                      <m:f>
                        <m:fPr>
                          <m:ctrlPr>
                            <a:rPr lang="en-US" sz="1600" i="1">
                              <a:latin typeface="Cambria Math" panose="02040503050406030204" pitchFamily="18" charset="0"/>
                            </a:rPr>
                          </m:ctrlPr>
                        </m:fPr>
                        <m:num>
                          <m:r>
                            <a:rPr lang="en-US" sz="1600" i="1">
                              <a:latin typeface="Cambria Math" charset="0"/>
                            </a:rPr>
                            <m:t>1</m:t>
                          </m:r>
                        </m:num>
                        <m:den>
                          <m:rad>
                            <m:radPr>
                              <m:degHide m:val="on"/>
                              <m:ctrlPr>
                                <a:rPr lang="en-US" sz="1600" i="1">
                                  <a:latin typeface="Cambria Math" panose="02040503050406030204" pitchFamily="18" charset="0"/>
                                  <a:ea typeface="Cambria Math" charset="0"/>
                                  <a:cs typeface="Cambria Math" charset="0"/>
                                </a:rPr>
                              </m:ctrlPr>
                            </m:radPr>
                            <m:deg/>
                            <m:e>
                              <m:r>
                                <a:rPr lang="en-US" sz="1600" b="0" i="1" smtClean="0">
                                  <a:latin typeface="Cambria Math" charset="0"/>
                                </a:rPr>
                                <m:t>5</m:t>
                              </m:r>
                            </m:e>
                          </m:rad>
                        </m:den>
                      </m:f>
                    </m:oMath>
                    <m:oMath xmlns:m="http://schemas.openxmlformats.org/officeDocument/2006/math">
                      <m:r>
                        <a:rPr lang="en-US" sz="1600" b="0" i="1" smtClean="0">
                          <a:latin typeface="Cambria Math" charset="0"/>
                        </a:rPr>
                        <m:t>=</m:t>
                      </m:r>
                      <m:f>
                        <m:fPr>
                          <m:ctrlPr>
                            <a:rPr lang="en-US" sz="1600" b="0" i="1" smtClean="0">
                              <a:latin typeface="Cambria Math" panose="02040503050406030204" pitchFamily="18" charset="0"/>
                            </a:rPr>
                          </m:ctrlPr>
                        </m:fPr>
                        <m:num>
                          <m:r>
                            <a:rPr lang="en-US" sz="1600" b="0" i="1" smtClean="0">
                              <a:latin typeface="Cambria Math" charset="0"/>
                            </a:rPr>
                            <m:t>1</m:t>
                          </m:r>
                        </m:num>
                        <m:den>
                          <m:r>
                            <a:rPr lang="en-US" sz="1600" b="0" i="1" smtClean="0">
                              <a:latin typeface="Cambria Math" charset="0"/>
                            </a:rPr>
                            <m:t>2.2361</m:t>
                          </m:r>
                        </m:den>
                      </m:f>
                    </m:oMath>
                    <m:oMath xmlns:m="http://schemas.openxmlformats.org/officeDocument/2006/math">
                      <m:r>
                        <a:rPr lang="en-US" sz="1600" b="0" i="1" smtClean="0">
                          <a:latin typeface="Cambria Math" charset="0"/>
                        </a:rPr>
                        <m:t>=0.4472</m:t>
                      </m:r>
                    </m:oMath>
                    <m:oMath xmlns:m="http://schemas.openxmlformats.org/officeDocument/2006/math">
                      <m:r>
                        <a:rPr lang="en-US" sz="1600" b="0" i="1" smtClean="0">
                          <a:latin typeface="Cambria Math" charset="0"/>
                        </a:rPr>
                        <m:t>=0.45</m:t>
                      </m:r>
                    </m:oMath>
                  </m:oMathPara>
                </a14:m>
                <a:endParaRPr lang="en-US" sz="1600" dirty="0"/>
              </a:p>
            </p:txBody>
          </p:sp>
        </mc:Choice>
        <mc:Fallback xmlns="">
          <p:sp>
            <p:nvSpPr>
              <p:cNvPr id="12" name="Rectangle 11">
                <a:extLst>
                  <a:ext uri="{FF2B5EF4-FFF2-40B4-BE49-F238E27FC236}">
                    <a16:creationId xmlns:a16="http://schemas.microsoft.com/office/drawing/2014/main" id="{592FD894-BDF1-4D53-BEA9-A881126D5CDA}"/>
                  </a:ext>
                </a:extLst>
              </p:cNvPr>
              <p:cNvSpPr>
                <a:spLocks noRot="1" noChangeAspect="1" noMove="1" noResize="1" noEditPoints="1" noAdjustHandles="1" noChangeArrowheads="1" noChangeShapeType="1" noTextEdit="1"/>
              </p:cNvSpPr>
              <p:nvPr/>
            </p:nvSpPr>
            <p:spPr>
              <a:xfrm>
                <a:off x="5307910" y="1276814"/>
                <a:ext cx="1532856" cy="25733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0F7640F-A78C-42B7-9E4E-197498422968}"/>
                  </a:ext>
                </a:extLst>
              </p:cNvPr>
              <p:cNvSpPr/>
              <p:nvPr/>
            </p:nvSpPr>
            <p:spPr>
              <a:xfrm>
                <a:off x="4969727" y="4043051"/>
                <a:ext cx="2416623" cy="1323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charset="0"/>
                        </a:rPr>
                        <m:t>95%</m:t>
                      </m:r>
                      <m:sSub>
                        <m:sSubPr>
                          <m:ctrlPr>
                            <a:rPr lang="en-US" sz="1600" i="1">
                              <a:latin typeface="Cambria Math" panose="02040503050406030204" pitchFamily="18" charset="0"/>
                            </a:rPr>
                          </m:ctrlPr>
                        </m:sSubPr>
                        <m:e>
                          <m:r>
                            <m:rPr>
                              <m:sty m:val="p"/>
                            </m:rPr>
                            <a:rPr lang="en-US" sz="1600" i="0">
                              <a:latin typeface="Cambria Math" charset="0"/>
                            </a:rPr>
                            <m:t>CI</m:t>
                          </m:r>
                        </m:e>
                        <m:sub>
                          <m:r>
                            <a:rPr lang="en-US" sz="1600" i="1">
                              <a:latin typeface="Cambria Math" charset="0"/>
                            </a:rPr>
                            <m:t>𝑧𝑟</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𝑧</m:t>
                          </m:r>
                        </m:e>
                        <m:sub>
                          <m:r>
                            <a:rPr lang="en-US" sz="1600" i="1">
                              <a:latin typeface="Cambria Math" charset="0"/>
                            </a:rPr>
                            <m:t>𝑟</m:t>
                          </m:r>
                        </m:sub>
                      </m:sSub>
                      <m:r>
                        <a:rPr lang="en-US" sz="1600" i="1">
                          <a:latin typeface="Cambria Math" charset="0"/>
                          <a:ea typeface="Cambria Math" charset="0"/>
                          <a:cs typeface="Cambria Math" charset="0"/>
                        </a:rPr>
                        <m:t>±1.96</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𝑠</m:t>
                          </m:r>
                        </m:e>
                        <m:sub>
                          <m:r>
                            <a:rPr lang="en-US" sz="1600" i="1">
                              <a:latin typeface="Cambria Math" charset="0"/>
                              <a:ea typeface="Cambria Math" charset="0"/>
                              <a:cs typeface="Cambria Math" charset="0"/>
                            </a:rPr>
                            <m:t>𝑟</m:t>
                          </m:r>
                        </m:sub>
                      </m:sSub>
                    </m:oMath>
                    <m:oMath xmlns:m="http://schemas.openxmlformats.org/officeDocument/2006/math">
                      <m:r>
                        <a:rPr lang="en-US" sz="1600" i="1">
                          <a:latin typeface="Cambria Math" charset="0"/>
                        </a:rPr>
                        <m:t>=</m:t>
                      </m:r>
                      <m:r>
                        <a:rPr lang="en-US" sz="1600" b="0" i="1" smtClean="0">
                          <a:latin typeface="Cambria Math" charset="0"/>
                        </a:rPr>
                        <m:t>1.00</m:t>
                      </m:r>
                      <m:r>
                        <a:rPr lang="en-US" sz="1600" i="1">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i="1">
                              <a:latin typeface="Cambria Math" charset="0"/>
                              <a:ea typeface="Cambria Math" charset="0"/>
                              <a:cs typeface="Cambria Math" charset="0"/>
                            </a:rPr>
                            <m:t>1.96</m:t>
                          </m:r>
                          <m:r>
                            <a:rPr lang="en-US" sz="160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0.45</m:t>
                          </m:r>
                        </m:e>
                      </m:d>
                    </m:oMath>
                    <m:oMath xmlns:m="http://schemas.openxmlformats.org/officeDocument/2006/math">
                      <m:r>
                        <a:rPr lang="en-US" sz="1600" i="1">
                          <a:latin typeface="Cambria Math" charset="0"/>
                        </a:rPr>
                        <m:t>=1.00</m:t>
                      </m:r>
                      <m:r>
                        <a:rPr lang="en-US" sz="1600" i="1">
                          <a:latin typeface="Cambria Math" charset="0"/>
                          <a:ea typeface="Cambria Math" charset="0"/>
                          <a:cs typeface="Cambria Math" charset="0"/>
                        </a:rPr>
                        <m:t>±</m:t>
                      </m:r>
                      <m:r>
                        <a:rPr lang="en-US" sz="1600" b="0" i="1" smtClean="0">
                          <a:latin typeface="Cambria Math" charset="0"/>
                          <a:ea typeface="Cambria Math" charset="0"/>
                          <a:cs typeface="Cambria Math" charset="0"/>
                        </a:rPr>
                        <m:t>0.8820</m:t>
                      </m:r>
                    </m:oMath>
                    <m:oMath xmlns:m="http://schemas.openxmlformats.org/officeDocument/2006/math">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from</m:t>
                      </m:r>
                      <m:r>
                        <a:rPr lang="en-US" sz="1600" b="0" i="1" smtClean="0">
                          <a:latin typeface="Cambria Math" charset="0"/>
                          <a:ea typeface="Cambria Math" charset="0"/>
                          <a:cs typeface="Cambria Math" charset="0"/>
                        </a:rPr>
                        <m:t> 0.1180 </m:t>
                      </m:r>
                      <m:r>
                        <a:rPr lang="en-US" sz="1600" b="0" i="1" smtClean="0">
                          <a:latin typeface="Cambria Math" charset="0"/>
                          <a:ea typeface="Cambria Math" charset="0"/>
                          <a:cs typeface="Cambria Math" charset="0"/>
                        </a:rPr>
                        <m:t>𝑡𝑜</m:t>
                      </m:r>
                      <m:r>
                        <a:rPr lang="en-US" sz="1600" b="0" i="1" smtClean="0">
                          <a:latin typeface="Cambria Math" charset="0"/>
                          <a:ea typeface="Cambria Math" charset="0"/>
                          <a:cs typeface="Cambria Math" charset="0"/>
                        </a:rPr>
                        <m:t> 1.8820</m:t>
                      </m:r>
                    </m:oMath>
                    <m:oMath xmlns:m="http://schemas.openxmlformats.org/officeDocument/2006/math">
                      <m:r>
                        <a:rPr lang="en-US" sz="1600" b="0" i="1" smtClean="0">
                          <a:latin typeface="Cambria Math" charset="0"/>
                          <a:ea typeface="Cambria Math" charset="0"/>
                          <a:cs typeface="Cambria Math" charset="0"/>
                        </a:rPr>
                        <m:t>=</m:t>
                      </m:r>
                      <m:r>
                        <m:rPr>
                          <m:sty m:val="p"/>
                        </m:rPr>
                        <a:rPr lang="en-US" sz="1600" b="0" i="0" smtClean="0">
                          <a:latin typeface="Cambria Math" charset="0"/>
                          <a:ea typeface="Cambria Math" charset="0"/>
                          <a:cs typeface="Cambria Math" charset="0"/>
                        </a:rPr>
                        <m:t>from</m:t>
                      </m:r>
                      <m:r>
                        <a:rPr lang="en-US" sz="1600" b="0" i="1" smtClean="0">
                          <a:latin typeface="Cambria Math" charset="0"/>
                          <a:ea typeface="Cambria Math" charset="0"/>
                          <a:cs typeface="Cambria Math" charset="0"/>
                        </a:rPr>
                        <m:t> 0.12 </m:t>
                      </m:r>
                      <m:r>
                        <a:rPr lang="en-US" sz="1600" b="0" i="1" smtClean="0">
                          <a:latin typeface="Cambria Math" charset="0"/>
                          <a:ea typeface="Cambria Math" charset="0"/>
                          <a:cs typeface="Cambria Math" charset="0"/>
                        </a:rPr>
                        <m:t>𝑡𝑜</m:t>
                      </m:r>
                      <m:r>
                        <a:rPr lang="en-US" sz="1600" b="0" i="1" smtClean="0">
                          <a:latin typeface="Cambria Math" charset="0"/>
                          <a:ea typeface="Cambria Math" charset="0"/>
                          <a:cs typeface="Cambria Math" charset="0"/>
                        </a:rPr>
                        <m:t> 1.88</m:t>
                      </m:r>
                    </m:oMath>
                  </m:oMathPara>
                </a14:m>
                <a:endParaRPr lang="en-US" sz="1600" dirty="0"/>
              </a:p>
            </p:txBody>
          </p:sp>
        </mc:Choice>
        <mc:Fallback xmlns="">
          <p:sp>
            <p:nvSpPr>
              <p:cNvPr id="13" name="Rectangle 12">
                <a:extLst>
                  <a:ext uri="{FF2B5EF4-FFF2-40B4-BE49-F238E27FC236}">
                    <a16:creationId xmlns:a16="http://schemas.microsoft.com/office/drawing/2014/main" id="{A0F7640F-A78C-42B7-9E4E-197498422968}"/>
                  </a:ext>
                </a:extLst>
              </p:cNvPr>
              <p:cNvSpPr>
                <a:spLocks noRot="1" noChangeAspect="1" noMove="1" noResize="1" noEditPoints="1" noAdjustHandles="1" noChangeArrowheads="1" noChangeShapeType="1" noTextEdit="1"/>
              </p:cNvSpPr>
              <p:nvPr/>
            </p:nvSpPr>
            <p:spPr>
              <a:xfrm>
                <a:off x="4969727" y="4043051"/>
                <a:ext cx="2416623" cy="132343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888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73702A9F-8995-4C4D-BAD5-8B4E98089ADC}"/>
              </a:ext>
            </a:extLst>
          </p:cNvPr>
          <p:cNvSpPr>
            <a:spLocks noGrp="1"/>
          </p:cNvSpPr>
          <p:nvPr>
            <p:ph idx="1"/>
          </p:nvPr>
        </p:nvSpPr>
        <p:spPr>
          <a:xfrm>
            <a:off x="457200" y="1455234"/>
            <a:ext cx="7515922" cy="4525963"/>
          </a:xfrm>
        </p:spPr>
        <p:txBody>
          <a:bodyPr/>
          <a:lstStyle/>
          <a:p>
            <a:pPr>
              <a:spcBef>
                <a:spcPts val="0"/>
              </a:spcBef>
            </a:pPr>
            <a:r>
              <a:rPr lang="en-US" sz="2000" dirty="0"/>
              <a:t>Calculating 95% confidence interval for </a:t>
            </a:r>
            <a:r>
              <a:rPr lang="el-GR" sz="2000" dirty="0">
                <a:latin typeface="Times New Roman"/>
                <a:cs typeface="Times New Roman"/>
              </a:rPr>
              <a:t>ρ</a:t>
            </a:r>
            <a:r>
              <a:rPr lang="en-US" sz="2000" dirty="0"/>
              <a:t>, 95% </a:t>
            </a:r>
            <a:r>
              <a:rPr lang="en-US" sz="2000" dirty="0">
                <a:latin typeface="Times New Roman" pitchFamily="18" charset="0"/>
                <a:cs typeface="Times New Roman" pitchFamily="18" charset="0"/>
              </a:rPr>
              <a:t>CI</a:t>
            </a:r>
            <a:r>
              <a:rPr lang="el-GR" sz="2000" dirty="0">
                <a:latin typeface="Times New Roman" pitchFamily="18" charset="0"/>
                <a:cs typeface="Times New Roman" pitchFamily="18" charset="0"/>
              </a:rPr>
              <a:t>ρ</a:t>
            </a:r>
            <a:r>
              <a:rPr lang="en-US" sz="2000" dirty="0"/>
              <a:t>, 3 steps:</a:t>
            </a:r>
          </a:p>
          <a:p>
            <a:pPr marL="1087438" lvl="2" indent="-752475">
              <a:spcBef>
                <a:spcPts val="0"/>
              </a:spcBef>
              <a:spcAft>
                <a:spcPts val="1200"/>
              </a:spcAft>
              <a:buSzPct val="100000"/>
              <a:buNone/>
            </a:pPr>
            <a:r>
              <a:rPr lang="en-US" sz="2000" dirty="0"/>
              <a:t>STEP 3:</a:t>
            </a:r>
            <a:r>
              <a:rPr lang="en-US" sz="2000" dirty="0">
                <a:solidFill>
                  <a:schemeClr val="tx1">
                    <a:lumMod val="40000"/>
                    <a:lumOff val="60000"/>
                  </a:schemeClr>
                </a:solidFill>
              </a:rPr>
              <a:t> </a:t>
            </a:r>
            <a:r>
              <a:rPr lang="en-US" sz="1900" dirty="0"/>
              <a:t>Transform confidence interval from </a:t>
            </a:r>
            <a:r>
              <a:rPr lang="en-US" sz="1900" i="1" dirty="0" err="1">
                <a:latin typeface="Times New Roman" pitchFamily="18" charset="0"/>
                <a:cs typeface="Times New Roman" pitchFamily="18" charset="0"/>
              </a:rPr>
              <a:t>z</a:t>
            </a:r>
            <a:r>
              <a:rPr lang="en-US" sz="1900" i="1" baseline="-25000" dirty="0" err="1">
                <a:latin typeface="Times New Roman" pitchFamily="18" charset="0"/>
                <a:cs typeface="Times New Roman" pitchFamily="18" charset="0"/>
              </a:rPr>
              <a:t>r</a:t>
            </a:r>
            <a:r>
              <a:rPr lang="en-US" sz="1900" i="1" dirty="0"/>
              <a:t> </a:t>
            </a:r>
            <a:r>
              <a:rPr lang="en-US" sz="1900" dirty="0"/>
              <a:t>units to </a:t>
            </a:r>
            <a:r>
              <a:rPr lang="en-US" sz="1900" i="1" dirty="0">
                <a:latin typeface="Times New Roman" pitchFamily="18" charset="0"/>
                <a:cs typeface="Times New Roman" pitchFamily="18" charset="0"/>
              </a:rPr>
              <a:t>r</a:t>
            </a:r>
            <a:r>
              <a:rPr lang="en-US" sz="1900" i="1" dirty="0"/>
              <a:t> </a:t>
            </a:r>
            <a:r>
              <a:rPr lang="en-US" sz="1900" dirty="0"/>
              <a:t>values</a:t>
            </a:r>
            <a:br>
              <a:rPr lang="en-US" sz="1900" dirty="0"/>
            </a:br>
            <a:r>
              <a:rPr lang="en-US" sz="1900" dirty="0"/>
              <a:t>Use Appendix Table 8</a:t>
            </a:r>
          </a:p>
          <a:p>
            <a:pPr marL="687388">
              <a:spcBef>
                <a:spcPts val="0"/>
              </a:spcBef>
              <a:spcAft>
                <a:spcPts val="600"/>
              </a:spcAft>
              <a:buClr>
                <a:srgbClr val="00B0F0"/>
              </a:buClr>
            </a:pPr>
            <a:r>
              <a:rPr lang="en-US" sz="1800" b="0" dirty="0"/>
              <a:t>Each row covers the first decimal place of a </a:t>
            </a:r>
            <a:r>
              <a:rPr lang="en-US" sz="1800" b="0" i="1" dirty="0" err="1">
                <a:latin typeface="Times New Roman" pitchFamily="18" charset="0"/>
                <a:cs typeface="Times New Roman" pitchFamily="18" charset="0"/>
              </a:rPr>
              <a:t>z</a:t>
            </a:r>
            <a:r>
              <a:rPr lang="en-US" sz="1800" b="0" i="1" baseline="-25000" dirty="0" err="1">
                <a:latin typeface="Times New Roman" pitchFamily="18" charset="0"/>
                <a:cs typeface="Times New Roman" pitchFamily="18" charset="0"/>
              </a:rPr>
              <a:t>r</a:t>
            </a:r>
            <a:r>
              <a:rPr lang="en-US" sz="1800" b="0" i="1" dirty="0"/>
              <a:t> </a:t>
            </a:r>
            <a:r>
              <a:rPr lang="en-US" sz="1800" b="0" dirty="0"/>
              <a:t>value </a:t>
            </a:r>
          </a:p>
          <a:p>
            <a:pPr marL="687388">
              <a:spcBef>
                <a:spcPts val="0"/>
              </a:spcBef>
              <a:spcAft>
                <a:spcPts val="600"/>
              </a:spcAft>
              <a:buClr>
                <a:srgbClr val="00B0F0"/>
              </a:buClr>
            </a:pPr>
            <a:r>
              <a:rPr lang="en-US" sz="1800" b="0" dirty="0"/>
              <a:t>Each column is the second decimal place of a </a:t>
            </a:r>
            <a:r>
              <a:rPr lang="en-US" sz="1800" b="0" i="1" dirty="0" err="1">
                <a:latin typeface="Times New Roman" pitchFamily="18" charset="0"/>
                <a:cs typeface="Times New Roman" pitchFamily="18" charset="0"/>
              </a:rPr>
              <a:t>z</a:t>
            </a:r>
            <a:r>
              <a:rPr lang="en-US" sz="1800" b="0" i="1" baseline="-25000" dirty="0" err="1">
                <a:latin typeface="Times New Roman" pitchFamily="18" charset="0"/>
                <a:cs typeface="Times New Roman" pitchFamily="18" charset="0"/>
              </a:rPr>
              <a:t>r</a:t>
            </a:r>
            <a:r>
              <a:rPr lang="en-US" sz="1800" b="0" dirty="0"/>
              <a:t> value</a:t>
            </a:r>
          </a:p>
          <a:p>
            <a:pPr marL="687388">
              <a:spcBef>
                <a:spcPts val="0"/>
              </a:spcBef>
              <a:spcAft>
                <a:spcPts val="600"/>
              </a:spcAft>
              <a:buClr>
                <a:srgbClr val="00B0F0"/>
              </a:buClr>
            </a:pPr>
            <a:r>
              <a:rPr lang="en-US" sz="1800" b="0" dirty="0"/>
              <a:t>At the intersection of the row and column, the </a:t>
            </a:r>
            <a:r>
              <a:rPr lang="en-US" sz="1800" b="0" i="1" dirty="0" err="1">
                <a:latin typeface="Times New Roman" pitchFamily="18" charset="0"/>
                <a:cs typeface="Times New Roman" pitchFamily="18" charset="0"/>
              </a:rPr>
              <a:t>z</a:t>
            </a:r>
            <a:r>
              <a:rPr lang="en-US" sz="1800" b="0" i="1" baseline="-25000" dirty="0" err="1">
                <a:latin typeface="Times New Roman" pitchFamily="18" charset="0"/>
                <a:cs typeface="Times New Roman" pitchFamily="18" charset="0"/>
              </a:rPr>
              <a:t>r</a:t>
            </a:r>
            <a:r>
              <a:rPr lang="en-US" sz="1800" b="0" dirty="0"/>
              <a:t> value is transformed back into an </a:t>
            </a:r>
            <a:r>
              <a:rPr lang="en-US" sz="1800" b="0" i="1" dirty="0">
                <a:latin typeface="Times New Roman" pitchFamily="18" charset="0"/>
                <a:cs typeface="Times New Roman" pitchFamily="18" charset="0"/>
              </a:rPr>
              <a:t>r</a:t>
            </a:r>
            <a:r>
              <a:rPr lang="en-US" sz="1800" b="0" dirty="0"/>
              <a:t> value </a:t>
            </a:r>
          </a:p>
          <a:p>
            <a:pPr marL="687388">
              <a:spcBef>
                <a:spcPts val="0"/>
              </a:spcBef>
              <a:spcAft>
                <a:spcPts val="600"/>
              </a:spcAft>
              <a:buClr>
                <a:srgbClr val="00B0F0"/>
              </a:buClr>
            </a:pPr>
            <a:r>
              <a:rPr lang="en-US" sz="1800" b="0" dirty="0"/>
              <a:t>Sign must be maintained</a:t>
            </a:r>
          </a:p>
          <a:p>
            <a:pPr marL="687388">
              <a:spcBef>
                <a:spcPts val="0"/>
              </a:spcBef>
              <a:spcAft>
                <a:spcPts val="600"/>
              </a:spcAft>
              <a:buClr>
                <a:srgbClr val="00B0F0"/>
              </a:buClr>
            </a:pPr>
            <a:r>
              <a:rPr lang="en-US" sz="1800" b="0" i="1" dirty="0" err="1">
                <a:latin typeface="Times New Roman" pitchFamily="18" charset="0"/>
                <a:cs typeface="Times New Roman" pitchFamily="18" charset="0"/>
              </a:rPr>
              <a:t>z</a:t>
            </a:r>
            <a:r>
              <a:rPr lang="en-US" sz="1800" b="0" i="1" baseline="-25000" dirty="0" err="1">
                <a:latin typeface="Times New Roman" pitchFamily="18" charset="0"/>
                <a:cs typeface="Times New Roman" pitchFamily="18" charset="0"/>
              </a:rPr>
              <a:t>r</a:t>
            </a:r>
            <a:r>
              <a:rPr lang="en-US" sz="1800" b="0" i="1" baseline="-25000" dirty="0">
                <a:latin typeface="Times New Roman" pitchFamily="18" charset="0"/>
                <a:cs typeface="Times New Roman" pitchFamily="18" charset="0"/>
              </a:rPr>
              <a:t> </a:t>
            </a:r>
            <a:r>
              <a:rPr lang="en-US" sz="1800" b="0" dirty="0">
                <a:latin typeface="Times New Roman" pitchFamily="18" charset="0"/>
                <a:cs typeface="Times New Roman" pitchFamily="18" charset="0"/>
              </a:rPr>
              <a:t>= 1.88 transformed into </a:t>
            </a:r>
            <a:r>
              <a:rPr lang="en-US" sz="1800" b="0" i="1" dirty="0">
                <a:latin typeface="Times New Roman" pitchFamily="18" charset="0"/>
                <a:cs typeface="Times New Roman" pitchFamily="18" charset="0"/>
              </a:rPr>
              <a:t>r</a:t>
            </a:r>
            <a:r>
              <a:rPr lang="en-US" sz="1800" b="0" dirty="0">
                <a:latin typeface="Times New Roman" pitchFamily="18" charset="0"/>
                <a:cs typeface="Times New Roman" pitchFamily="18" charset="0"/>
              </a:rPr>
              <a:t> = .95</a:t>
            </a:r>
          </a:p>
          <a:p>
            <a:pPr marL="687388">
              <a:spcBef>
                <a:spcPts val="0"/>
              </a:spcBef>
              <a:spcAft>
                <a:spcPts val="600"/>
              </a:spcAft>
              <a:buClr>
                <a:srgbClr val="00B0F0"/>
              </a:buClr>
            </a:pPr>
            <a:r>
              <a:rPr lang="en-US" sz="1800" b="0" i="1" dirty="0" err="1">
                <a:latin typeface="Times New Roman" pitchFamily="18" charset="0"/>
                <a:cs typeface="Times New Roman" pitchFamily="18" charset="0"/>
              </a:rPr>
              <a:t>z</a:t>
            </a:r>
            <a:r>
              <a:rPr lang="en-US" sz="1800" b="0" i="1" baseline="-25000" dirty="0" err="1">
                <a:latin typeface="Times New Roman" pitchFamily="18" charset="0"/>
                <a:cs typeface="Times New Roman" pitchFamily="18" charset="0"/>
              </a:rPr>
              <a:t>r</a:t>
            </a:r>
            <a:r>
              <a:rPr lang="en-US" sz="1800" b="0" i="1" baseline="-25000" dirty="0">
                <a:latin typeface="Times New Roman" pitchFamily="18" charset="0"/>
                <a:cs typeface="Times New Roman" pitchFamily="18" charset="0"/>
              </a:rPr>
              <a:t> </a:t>
            </a:r>
            <a:r>
              <a:rPr lang="en-US" sz="1800" b="0" dirty="0">
                <a:latin typeface="Times New Roman" pitchFamily="18" charset="0"/>
                <a:cs typeface="Times New Roman" pitchFamily="18" charset="0"/>
              </a:rPr>
              <a:t>= .12 transformed into </a:t>
            </a:r>
            <a:r>
              <a:rPr lang="en-US" sz="1800" b="0" i="1" dirty="0">
                <a:latin typeface="Times New Roman" pitchFamily="18" charset="0"/>
                <a:cs typeface="Times New Roman" pitchFamily="18" charset="0"/>
              </a:rPr>
              <a:t>r</a:t>
            </a:r>
            <a:r>
              <a:rPr lang="en-US" sz="1800" b="0" dirty="0">
                <a:latin typeface="Times New Roman" pitchFamily="18" charset="0"/>
                <a:cs typeface="Times New Roman" pitchFamily="18" charset="0"/>
              </a:rPr>
              <a:t> = .12</a:t>
            </a:r>
            <a:endParaRPr lang="en-US" sz="1800" b="0" dirty="0"/>
          </a:p>
        </p:txBody>
      </p:sp>
      <p:pic>
        <p:nvPicPr>
          <p:cNvPr id="7" name="Picture 6" descr="A close up of text on a white background&#10;&#10;Description automatically generated">
            <a:extLst>
              <a:ext uri="{FF2B5EF4-FFF2-40B4-BE49-F238E27FC236}">
                <a16:creationId xmlns:a16="http://schemas.microsoft.com/office/drawing/2014/main" id="{BD43545B-2D6A-4530-BD60-D71B2A83A586}"/>
              </a:ext>
            </a:extLst>
          </p:cNvPr>
          <p:cNvPicPr>
            <a:picLocks noChangeAspect="1"/>
          </p:cNvPicPr>
          <p:nvPr/>
        </p:nvPicPr>
        <p:blipFill>
          <a:blip r:embed="rId4"/>
          <a:stretch>
            <a:fillRect/>
          </a:stretch>
        </p:blipFill>
        <p:spPr>
          <a:xfrm>
            <a:off x="2480510" y="220480"/>
            <a:ext cx="3469301" cy="5283200"/>
          </a:xfrm>
          <a:prstGeom prst="rect">
            <a:avLst/>
          </a:prstGeom>
        </p:spPr>
      </p:pic>
    </p:spTree>
    <p:extLst>
      <p:ext uri="{BB962C8B-B14F-4D97-AF65-F5344CB8AC3E}">
        <p14:creationId xmlns:p14="http://schemas.microsoft.com/office/powerpoint/2010/main" val="38795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656150" cy="868910"/>
          </a:xfrm>
        </p:spPr>
        <p:txBody>
          <a:bodyPr>
            <a:noAutofit/>
          </a:bodyPr>
          <a:lstStyle/>
          <a:p>
            <a:pPr algn="l"/>
            <a:r>
              <a:rPr lang="en-US" sz="3200" dirty="0"/>
              <a:t>Marital Satisfaction Study: Step 6: Confidence Interval </a:t>
            </a:r>
            <a:r>
              <a:rPr lang="en-US" sz="3200" i="1" dirty="0"/>
              <a:t>(continued)</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C2F9C6DE-8A3A-4C13-8D81-F149E95F50B3}"/>
              </a:ext>
            </a:extLst>
          </p:cNvPr>
          <p:cNvSpPr>
            <a:spLocks noGrp="1"/>
          </p:cNvSpPr>
          <p:nvPr>
            <p:ph idx="1"/>
          </p:nvPr>
        </p:nvSpPr>
        <p:spPr>
          <a:xfrm>
            <a:off x="457200" y="1377176"/>
            <a:ext cx="8229600" cy="4525963"/>
          </a:xfrm>
        </p:spPr>
        <p:txBody>
          <a:bodyPr>
            <a:normAutofit/>
          </a:bodyPr>
          <a:lstStyle/>
          <a:p>
            <a:pPr>
              <a:spcBef>
                <a:spcPts val="0"/>
              </a:spcBef>
            </a:pPr>
            <a:r>
              <a:rPr lang="en-US" b="1" dirty="0"/>
              <a:t>STEP 6:</a:t>
            </a:r>
            <a:r>
              <a:rPr lang="en-US" dirty="0"/>
              <a:t> Interpret the Results </a:t>
            </a:r>
            <a:r>
              <a:rPr lang="en-US" i="1" dirty="0"/>
              <a:t>(continued)</a:t>
            </a:r>
          </a:p>
          <a:p>
            <a:pPr lvl="1">
              <a:spcBef>
                <a:spcPts val="0"/>
              </a:spcBef>
              <a:spcAft>
                <a:spcPts val="1200"/>
              </a:spcAft>
            </a:pPr>
            <a:r>
              <a:rPr lang="en-US" dirty="0"/>
              <a:t>95% confidence interval for </a:t>
            </a:r>
            <a:r>
              <a:rPr lang="el-GR" dirty="0">
                <a:cs typeface="Times New Roman"/>
              </a:rPr>
              <a:t>ρ </a:t>
            </a:r>
            <a:endParaRPr lang="en-US" dirty="0">
              <a:cs typeface="Times New Roman"/>
            </a:endParaRPr>
          </a:p>
          <a:p>
            <a:pPr lvl="2">
              <a:spcBef>
                <a:spcPts val="0"/>
              </a:spcBef>
              <a:spcAft>
                <a:spcPts val="1200"/>
              </a:spcAft>
            </a:pPr>
            <a:r>
              <a:rPr lang="en-US" sz="2400" b="0" i="1" dirty="0">
                <a:cs typeface="Times New Roman" pitchFamily="18" charset="0"/>
              </a:rPr>
              <a:t>r</a:t>
            </a:r>
            <a:r>
              <a:rPr lang="en-US" sz="2400" b="0" dirty="0">
                <a:cs typeface="Times New Roman" pitchFamily="18" charset="0"/>
              </a:rPr>
              <a:t> = .12  to </a:t>
            </a:r>
            <a:r>
              <a:rPr lang="en-US" sz="2400" b="0" i="1" dirty="0">
                <a:cs typeface="Times New Roman" pitchFamily="18" charset="0"/>
              </a:rPr>
              <a:t>r</a:t>
            </a:r>
            <a:r>
              <a:rPr lang="en-US" sz="2400" b="0" dirty="0">
                <a:cs typeface="Times New Roman" pitchFamily="18" charset="0"/>
              </a:rPr>
              <a:t> = .95</a:t>
            </a:r>
          </a:p>
          <a:p>
            <a:pPr lvl="2">
              <a:spcBef>
                <a:spcPts val="0"/>
              </a:spcBef>
              <a:spcAft>
                <a:spcPts val="1200"/>
              </a:spcAft>
            </a:pPr>
            <a:endParaRPr lang="en-US" dirty="0"/>
          </a:p>
          <a:p>
            <a:pPr lvl="1">
              <a:spcBef>
                <a:spcPts val="0"/>
              </a:spcBef>
              <a:spcAft>
                <a:spcPts val="1200"/>
              </a:spcAft>
            </a:pPr>
            <a:r>
              <a:rPr lang="en-US" dirty="0"/>
              <a:t>Dr. Paik is bothered by the width of the confidence interval: it ranges from near </a:t>
            </a:r>
            <a:r>
              <a:rPr lang="en-US" dirty="0">
                <a:cs typeface="Times New Roman" pitchFamily="18" charset="0"/>
              </a:rPr>
              <a:t>0 (.12) </a:t>
            </a:r>
            <a:r>
              <a:rPr lang="en-US" dirty="0"/>
              <a:t>to near </a:t>
            </a:r>
            <a:r>
              <a:rPr lang="en-US" dirty="0">
                <a:cs typeface="Times New Roman" pitchFamily="18" charset="0"/>
              </a:rPr>
              <a:t>1 (.95).</a:t>
            </a:r>
          </a:p>
          <a:p>
            <a:pPr lvl="1">
              <a:spcBef>
                <a:spcPts val="0"/>
              </a:spcBef>
              <a:spcAft>
                <a:spcPts val="1200"/>
              </a:spcAft>
            </a:pPr>
            <a:r>
              <a:rPr lang="en-US" dirty="0"/>
              <a:t>The reason the confidence interval is so wide is that the sample size was small.</a:t>
            </a:r>
          </a:p>
        </p:txBody>
      </p:sp>
    </p:spTree>
    <p:extLst>
      <p:ext uri="{BB962C8B-B14F-4D97-AF65-F5344CB8AC3E}">
        <p14:creationId xmlns:p14="http://schemas.microsoft.com/office/powerpoint/2010/main" val="2173070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8124500" cy="422862"/>
          </a:xfrm>
        </p:spPr>
        <p:txBody>
          <a:bodyPr>
            <a:noAutofit/>
          </a:bodyPr>
          <a:lstStyle/>
          <a:p>
            <a:pPr algn="l"/>
            <a:r>
              <a:rPr lang="en-US" sz="3200" dirty="0"/>
              <a:t>Marital Satisfaction Study: </a:t>
            </a:r>
            <a:r>
              <a:rPr lang="en-US" sz="2800" dirty="0">
                <a:solidFill>
                  <a:prstClr val="black"/>
                </a:solidFill>
                <a:latin typeface="Arial" charset="0"/>
                <a:ea typeface="Arial" charset="0"/>
                <a:cs typeface="Arial" charset="0"/>
              </a:rPr>
              <a:t>Putting It All Together </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F7E6E29A-531E-4EFA-B671-E6F1E5DBD564}"/>
              </a:ext>
            </a:extLst>
          </p:cNvPr>
          <p:cNvSpPr>
            <a:spLocks noGrp="1"/>
          </p:cNvSpPr>
          <p:nvPr>
            <p:ph idx="1"/>
          </p:nvPr>
        </p:nvSpPr>
        <p:spPr>
          <a:xfrm>
            <a:off x="457200" y="977717"/>
            <a:ext cx="8229600" cy="4525963"/>
          </a:xfrm>
        </p:spPr>
        <p:txBody>
          <a:bodyPr>
            <a:normAutofit/>
          </a:bodyPr>
          <a:lstStyle/>
          <a:p>
            <a:pPr>
              <a:spcBef>
                <a:spcPts val="0"/>
              </a:spcBef>
            </a:pPr>
            <a:r>
              <a:rPr lang="en-US" dirty="0"/>
              <a:t>Points addressed in Dr. Paik’s interpretation</a:t>
            </a:r>
            <a:br>
              <a:rPr lang="en-US" dirty="0"/>
            </a:br>
            <a:endParaRPr lang="en-US" dirty="0"/>
          </a:p>
          <a:p>
            <a:pPr marL="914400" lvl="1" indent="-457200">
              <a:spcBef>
                <a:spcPts val="0"/>
              </a:spcBef>
              <a:spcAft>
                <a:spcPts val="1800"/>
              </a:spcAft>
              <a:buSzPct val="100000"/>
              <a:buFont typeface="+mj-lt"/>
              <a:buAutoNum type="arabicParenR"/>
            </a:pPr>
            <a:r>
              <a:rPr lang="en-US" dirty="0"/>
              <a:t>What was the study about?</a:t>
            </a:r>
          </a:p>
          <a:p>
            <a:pPr marL="914400" lvl="1" indent="-457200">
              <a:spcBef>
                <a:spcPts val="0"/>
              </a:spcBef>
              <a:spcAft>
                <a:spcPts val="1800"/>
              </a:spcAft>
              <a:buSzPct val="100000"/>
              <a:buFont typeface="+mj-lt"/>
              <a:buAutoNum type="arabicParenR"/>
            </a:pPr>
            <a:r>
              <a:rPr lang="en-US" dirty="0"/>
              <a:t>What were its main results?</a:t>
            </a:r>
          </a:p>
          <a:p>
            <a:pPr marL="914400" lvl="1" indent="-457200">
              <a:spcBef>
                <a:spcPts val="0"/>
              </a:spcBef>
              <a:spcAft>
                <a:spcPts val="1800"/>
              </a:spcAft>
              <a:buSzPct val="100000"/>
              <a:buFont typeface="+mj-lt"/>
              <a:buAutoNum type="arabicParenR"/>
            </a:pPr>
            <a:r>
              <a:rPr lang="en-US" dirty="0"/>
              <a:t>What do these results mean?</a:t>
            </a:r>
          </a:p>
          <a:p>
            <a:pPr marL="914400" lvl="1" indent="-457200">
              <a:spcBef>
                <a:spcPts val="0"/>
              </a:spcBef>
              <a:spcAft>
                <a:spcPts val="1800"/>
              </a:spcAft>
              <a:buSzPct val="100000"/>
              <a:buFont typeface="+mj-lt"/>
              <a:buAutoNum type="arabicParenR"/>
            </a:pPr>
            <a:r>
              <a:rPr lang="en-US" dirty="0"/>
              <a:t>Are there specific suggestions for future research?</a:t>
            </a:r>
          </a:p>
          <a:p>
            <a:pPr>
              <a:spcBef>
                <a:spcPts val="0"/>
              </a:spcBef>
            </a:pPr>
            <a:endParaRPr lang="en-US" dirty="0"/>
          </a:p>
        </p:txBody>
      </p:sp>
    </p:spTree>
    <p:extLst>
      <p:ext uri="{BB962C8B-B14F-4D97-AF65-F5344CB8AC3E}">
        <p14:creationId xmlns:p14="http://schemas.microsoft.com/office/powerpoint/2010/main" val="2004775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195661" cy="422862"/>
          </a:xfrm>
        </p:spPr>
        <p:txBody>
          <a:bodyPr>
            <a:noAutofit/>
          </a:bodyPr>
          <a:lstStyle/>
          <a:p>
            <a:pPr algn="l"/>
            <a:r>
              <a:rPr lang="en-US" sz="3200" dirty="0"/>
              <a:t>Partial Correlation</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Content Placeholder 2">
            <a:extLst>
              <a:ext uri="{FF2B5EF4-FFF2-40B4-BE49-F238E27FC236}">
                <a16:creationId xmlns:a16="http://schemas.microsoft.com/office/drawing/2014/main" id="{015FD998-6810-420C-A576-AEE1236A44E7}"/>
              </a:ext>
            </a:extLst>
          </p:cNvPr>
          <p:cNvSpPr>
            <a:spLocks noGrp="1"/>
          </p:cNvSpPr>
          <p:nvPr>
            <p:ph idx="1"/>
          </p:nvPr>
        </p:nvSpPr>
        <p:spPr>
          <a:xfrm>
            <a:off x="435980" y="1005595"/>
            <a:ext cx="8229600" cy="4525963"/>
          </a:xfrm>
        </p:spPr>
        <p:txBody>
          <a:bodyPr/>
          <a:lstStyle/>
          <a:p>
            <a:pPr>
              <a:spcBef>
                <a:spcPts val="0"/>
              </a:spcBef>
            </a:pPr>
            <a:r>
              <a:rPr lang="en-US" dirty="0"/>
              <a:t>A </a:t>
            </a:r>
            <a:r>
              <a:rPr lang="en-US" b="1" dirty="0"/>
              <a:t>partial correlation</a:t>
            </a:r>
            <a:r>
              <a:rPr lang="en-US" dirty="0"/>
              <a:t> mathematically removes the influence of a third variable on a correlation.</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1381E2E-104A-464E-872F-067A8BD35810}"/>
                  </a:ext>
                </a:extLst>
              </p:cNvPr>
              <p:cNvSpPr/>
              <p:nvPr/>
            </p:nvSpPr>
            <p:spPr>
              <a:xfrm>
                <a:off x="453797" y="2494723"/>
                <a:ext cx="8381999" cy="287972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𝑟</m:t>
                          </m:r>
                        </m:e>
                        <m:sub>
                          <m:r>
                            <a:rPr lang="en-US" sz="1600" b="0" i="1" smtClean="0">
                              <a:latin typeface="Cambria Math" charset="0"/>
                            </a:rPr>
                            <m:t>𝑋𝑌</m:t>
                          </m:r>
                          <m:r>
                            <a:rPr lang="en-US" sz="1600" b="0" i="1" smtClean="0">
                              <a:latin typeface="Cambria Math" charset="0"/>
                            </a:rPr>
                            <m:t>−</m:t>
                          </m:r>
                          <m:r>
                            <a:rPr lang="en-US" sz="1600" b="0" i="1" smtClean="0">
                              <a:latin typeface="Cambria Math" charset="0"/>
                            </a:rPr>
                            <m:t>𝑍</m:t>
                          </m:r>
                        </m:sub>
                      </m:sSub>
                      <m:r>
                        <a:rPr lang="en-US" sz="1600" b="0" i="1" smtClean="0">
                          <a:latin typeface="Cambria Math"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charset="0"/>
                                </a:rPr>
                                <m:t>𝑟</m:t>
                              </m:r>
                            </m:e>
                            <m:sub>
                              <m:r>
                                <a:rPr lang="en-US" sz="1600" b="0" i="1" smtClean="0">
                                  <a:latin typeface="Cambria Math" charset="0"/>
                                </a:rPr>
                                <m:t>𝑋𝑌</m:t>
                              </m:r>
                            </m:sub>
                          </m:sSub>
                          <m:r>
                            <a:rPr lang="en-US" sz="1600" b="0" i="1" smtClean="0">
                              <a:latin typeface="Cambria Math"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charset="0"/>
                                    </a:rPr>
                                    <m:t>𝑟</m:t>
                                  </m:r>
                                </m:e>
                                <m:sub>
                                  <m:r>
                                    <a:rPr lang="en-US" sz="1600" b="0" i="1" smtClean="0">
                                      <a:latin typeface="Cambria Math" charset="0"/>
                                    </a:rPr>
                                    <m:t>𝑋𝑍</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charset="0"/>
                                    </a:rPr>
                                    <m:t>𝑟</m:t>
                                  </m:r>
                                </m:e>
                                <m:sub>
                                  <m:r>
                                    <a:rPr lang="en-US" sz="1600" b="0" i="1" smtClean="0">
                                      <a:latin typeface="Cambria Math" charset="0"/>
                                    </a:rPr>
                                    <m:t>𝑌𝑍</m:t>
                                  </m:r>
                                </m:sub>
                              </m:sSub>
                            </m:e>
                          </m:d>
                        </m:num>
                        <m:den>
                          <m:rad>
                            <m:radPr>
                              <m:degHide m:val="on"/>
                              <m:ctrlPr>
                                <a:rPr lang="en-US" sz="1600" b="0" i="1" smtClean="0">
                                  <a:latin typeface="Cambria Math" panose="02040503050406030204" pitchFamily="18" charset="0"/>
                                  <a:ea typeface="Cambria Math" charset="0"/>
                                  <a:cs typeface="Cambria Math" charset="0"/>
                                </a:rPr>
                              </m:ctrlPr>
                            </m:radPr>
                            <m:deg/>
                            <m:e>
                              <m:d>
                                <m:dPr>
                                  <m:ctrlPr>
                                    <a:rPr lang="en-US" sz="1600" b="0" i="1" smtClean="0">
                                      <a:latin typeface="Cambria Math" panose="02040503050406030204" pitchFamily="18" charset="0"/>
                                    </a:rPr>
                                  </m:ctrlPr>
                                </m:dPr>
                                <m:e>
                                  <m:r>
                                    <a:rPr lang="en-US" sz="1600" b="0" i="1" smtClean="0">
                                      <a:latin typeface="Cambria Math" charset="0"/>
                                    </a:rPr>
                                    <m:t>1−</m:t>
                                  </m:r>
                                  <m:sSubSup>
                                    <m:sSubSupPr>
                                      <m:ctrlPr>
                                        <a:rPr lang="en-US" sz="1600" b="0" i="1" smtClean="0">
                                          <a:latin typeface="Cambria Math" panose="02040503050406030204" pitchFamily="18" charset="0"/>
                                        </a:rPr>
                                      </m:ctrlPr>
                                    </m:sSubSupPr>
                                    <m:e>
                                      <m:r>
                                        <a:rPr lang="en-US" sz="1600" b="0" i="1" smtClean="0">
                                          <a:latin typeface="Cambria Math" charset="0"/>
                                        </a:rPr>
                                        <m:t>𝑟</m:t>
                                      </m:r>
                                    </m:e>
                                    <m:sub>
                                      <m:r>
                                        <a:rPr lang="en-US" sz="1600" b="0" i="1" smtClean="0">
                                          <a:latin typeface="Cambria Math" charset="0"/>
                                        </a:rPr>
                                        <m:t>𝑋𝑍</m:t>
                                      </m:r>
                                    </m:sub>
                                    <m:sup>
                                      <m:r>
                                        <a:rPr lang="en-US" sz="1600" b="0" i="1" smtClean="0">
                                          <a:latin typeface="Cambria Math" charset="0"/>
                                        </a:rPr>
                                        <m:t>2</m:t>
                                      </m:r>
                                    </m:sup>
                                  </m:sSubSup>
                                </m:e>
                              </m:d>
                              <m:d>
                                <m:dPr>
                                  <m:ctrlPr>
                                    <a:rPr lang="en-US" sz="1600" b="0" i="1" smtClean="0">
                                      <a:latin typeface="Cambria Math" panose="02040503050406030204" pitchFamily="18" charset="0"/>
                                    </a:rPr>
                                  </m:ctrlPr>
                                </m:dPr>
                                <m:e>
                                  <m:r>
                                    <a:rPr lang="en-US" sz="1600" b="0" i="1" smtClean="0">
                                      <a:latin typeface="Cambria Math" charset="0"/>
                                    </a:rPr>
                                    <m:t>1−</m:t>
                                  </m:r>
                                  <m:sSubSup>
                                    <m:sSubSupPr>
                                      <m:ctrlPr>
                                        <a:rPr lang="en-US" sz="1600" b="0" i="1" smtClean="0">
                                          <a:latin typeface="Cambria Math" panose="02040503050406030204" pitchFamily="18" charset="0"/>
                                        </a:rPr>
                                      </m:ctrlPr>
                                    </m:sSubSupPr>
                                    <m:e>
                                      <m:r>
                                        <a:rPr lang="en-US" sz="1600" b="0" i="1" smtClean="0">
                                          <a:latin typeface="Cambria Math" charset="0"/>
                                        </a:rPr>
                                        <m:t>𝑟</m:t>
                                      </m:r>
                                    </m:e>
                                    <m:sub>
                                      <m:r>
                                        <a:rPr lang="en-US" sz="1600" b="0" i="1" smtClean="0">
                                          <a:latin typeface="Cambria Math" charset="0"/>
                                        </a:rPr>
                                        <m:t>𝑌𝑍</m:t>
                                      </m:r>
                                    </m:sub>
                                    <m:sup>
                                      <m:r>
                                        <a:rPr lang="en-US" sz="1600" b="0" i="1" smtClean="0">
                                          <a:latin typeface="Cambria Math" charset="0"/>
                                        </a:rPr>
                                        <m:t>2</m:t>
                                      </m:r>
                                    </m:sup>
                                  </m:sSubSup>
                                </m:e>
                              </m:d>
                            </m:e>
                          </m:rad>
                        </m:den>
                      </m:f>
                    </m:oMath>
                    <m:oMath xmlns:m="http://schemas.openxmlformats.org/officeDocument/2006/math">
                      <m:r>
                        <a:rPr lang="en-US" sz="1600" b="0" i="1" smtClean="0">
                          <a:latin typeface="Cambria Math" charset="0"/>
                          <a:ea typeface="Cambria Math" charset="0"/>
                          <a:cs typeface="Cambria Math" charset="0"/>
                        </a:rPr>
                        <m:t>𝑤h𝑒𝑟𝑒</m:t>
                      </m:r>
                      <m:r>
                        <a:rPr lang="en-US" sz="1600" b="0" i="1" smtClean="0">
                          <a:latin typeface="Cambria Math" charset="0"/>
                          <a:ea typeface="Cambria Math" charset="0"/>
                          <a:cs typeface="Cambria Math" charset="0"/>
                        </a:rPr>
                        <m:t> </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𝑟</m:t>
                          </m:r>
                        </m:e>
                        <m:sub>
                          <m:r>
                            <a:rPr lang="en-US" sz="1600" b="0" i="1" smtClean="0">
                              <a:latin typeface="Cambria Math" charset="0"/>
                              <a:ea typeface="Cambria Math" charset="0"/>
                              <a:cs typeface="Cambria Math" charset="0"/>
                            </a:rPr>
                            <m:t>𝑋𝑌</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𝑍</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𝑡h𝑒</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𝑝𝑎𝑟𝑡𝑖𝑎𝑙</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𝑐𝑜𝑟𝑟𝑒𝑙𝑎𝑡𝑖𝑜𝑛</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𝑜𝑓</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𝑋</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𝑎𝑛𝑑</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𝑌</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𝑐𝑜𝑛𝑡𝑟𝑜𝑙𝑙𝑖𝑛𝑔</m:t>
                      </m:r>
                    </m:oMath>
                    <m:oMath xmlns:m="http://schemas.openxmlformats.org/officeDocument/2006/math">
                      <m:r>
                        <a:rPr lang="en-US" sz="1600" b="0" i="1" smtClean="0">
                          <a:latin typeface="Cambria Math" charset="0"/>
                          <a:ea typeface="Cambria Math" charset="0"/>
                          <a:cs typeface="Cambria Math" charset="0"/>
                        </a:rPr>
                        <m:t>𝑓𝑜𝑟</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𝑡h𝑒</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𝑖𝑛𝑓𝑙𝑢𝑒𝑛𝑐𝑒</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𝑜𝑓</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𝑍</m:t>
                      </m:r>
                    </m:oMath>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𝑟</m:t>
                          </m:r>
                        </m:e>
                        <m:sub>
                          <m:r>
                            <a:rPr lang="en-US" sz="1600" b="0" i="1" smtClean="0">
                              <a:latin typeface="Cambria Math" charset="0"/>
                              <a:ea typeface="Cambria Math" charset="0"/>
                              <a:cs typeface="Cambria Math" charset="0"/>
                            </a:rPr>
                            <m:t>𝑋𝑌</m:t>
                          </m:r>
                        </m:sub>
                      </m:sSub>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𝑡h𝑒</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𝑐𝑜𝑟𝑟𝑒𝑙𝑎𝑡𝑖𝑜𝑛</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𝑏𝑒𝑡𝑤𝑒𝑒𝑛</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𝑋</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𝑎𝑛𝑑</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𝑌</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𝑟</m:t>
                          </m:r>
                        </m:e>
                        <m:sub>
                          <m:r>
                            <a:rPr lang="en-US" sz="1600" i="1">
                              <a:latin typeface="Cambria Math" charset="0"/>
                              <a:ea typeface="Cambria Math" charset="0"/>
                              <a:cs typeface="Cambria Math" charset="0"/>
                            </a:rPr>
                            <m:t>𝑋</m:t>
                          </m:r>
                          <m:r>
                            <a:rPr lang="en-US" sz="1600" b="0" i="1" smtClean="0">
                              <a:latin typeface="Cambria Math" charset="0"/>
                              <a:ea typeface="Cambria Math" charset="0"/>
                              <a:cs typeface="Cambria Math" charset="0"/>
                            </a:rPr>
                            <m:t>𝑍</m:t>
                          </m:r>
                        </m:sub>
                      </m:sSub>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𝑡h𝑒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𝑐𝑜𝑟𝑟𝑒𝑙𝑎𝑡𝑖𝑜𝑛</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𝑏𝑒𝑡𝑤𝑒𝑒𝑛</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𝑋</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r>
                        <a:rPr lang="en-US" sz="1600" b="0" i="1" smtClean="0">
                          <a:latin typeface="Cambria Math" charset="0"/>
                          <a:ea typeface="Cambria Math" charset="0"/>
                          <a:cs typeface="Cambria Math" charset="0"/>
                        </a:rPr>
                        <m:t>𝑍</m:t>
                      </m:r>
                    </m:oMath>
                    <m:oMath xmlns:m="http://schemas.openxmlformats.org/officeDocument/2006/math">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𝑟</m:t>
                          </m:r>
                        </m:e>
                        <m:sub>
                          <m:r>
                            <a:rPr lang="en-US" sz="1600" b="0" i="1" smtClean="0">
                              <a:latin typeface="Cambria Math" charset="0"/>
                              <a:ea typeface="Cambria Math" charset="0"/>
                              <a:cs typeface="Cambria Math" charset="0"/>
                            </a:rPr>
                            <m:t>𝑌𝑍</m:t>
                          </m:r>
                        </m:sub>
                      </m:sSub>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𝑡h𝑒</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𝑐𝑜𝑟𝑟𝑒𝑙𝑎𝑡𝑖𝑜𝑛</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𝑏𝑒𝑡𝑤𝑒𝑒𝑛</m:t>
                      </m:r>
                      <m:r>
                        <a:rPr lang="en-US" sz="1600" i="1">
                          <a:latin typeface="Cambria Math" charset="0"/>
                          <a:ea typeface="Cambria Math" charset="0"/>
                          <a:cs typeface="Cambria Math" charset="0"/>
                        </a:rPr>
                        <m:t> </m:t>
                      </m:r>
                      <m:r>
                        <a:rPr lang="en-US" sz="1600" b="0" i="1" smtClean="0">
                          <a:latin typeface="Cambria Math" charset="0"/>
                          <a:ea typeface="Cambria Math" charset="0"/>
                          <a:cs typeface="Cambria Math" charset="0"/>
                        </a:rPr>
                        <m:t>𝑌</m:t>
                      </m:r>
                      <m:r>
                        <a:rPr lang="en-US" sz="1600" i="1">
                          <a:latin typeface="Cambria Math" charset="0"/>
                          <a:ea typeface="Cambria Math" charset="0"/>
                          <a:cs typeface="Cambria Math" charset="0"/>
                        </a:rPr>
                        <m:t> </m:t>
                      </m:r>
                      <m:r>
                        <a:rPr lang="en-US" sz="1600" i="1">
                          <a:latin typeface="Cambria Math" charset="0"/>
                          <a:ea typeface="Cambria Math" charset="0"/>
                          <a:cs typeface="Cambria Math" charset="0"/>
                        </a:rPr>
                        <m:t>𝑎𝑛𝑑</m:t>
                      </m:r>
                      <m:r>
                        <a:rPr lang="en-US" sz="1600" i="1">
                          <a:latin typeface="Cambria Math" charset="0"/>
                          <a:ea typeface="Cambria Math" charset="0"/>
                          <a:cs typeface="Cambria Math" charset="0"/>
                        </a:rPr>
                        <m:t> </m:t>
                      </m:r>
                      <m:r>
                        <a:rPr lang="en-US" sz="1600" b="0" i="1" smtClean="0">
                          <a:latin typeface="Cambria Math" charset="0"/>
                          <a:ea typeface="Cambria Math" charset="0"/>
                          <a:cs typeface="Cambria Math" charset="0"/>
                        </a:rPr>
                        <m:t>𝑍</m:t>
                      </m:r>
                    </m:oMath>
                  </m:oMathPara>
                </a14:m>
                <a:endParaRPr lang="en-US" sz="1600" b="0" dirty="0">
                  <a:ea typeface="Cambria Math" charset="0"/>
                  <a:cs typeface="Cambria Math" charset="0"/>
                </a:endParaRPr>
              </a:p>
            </p:txBody>
          </p:sp>
        </mc:Choice>
        <mc:Fallback>
          <p:sp>
            <p:nvSpPr>
              <p:cNvPr id="9" name="Rectangle 8">
                <a:extLst>
                  <a:ext uri="{FF2B5EF4-FFF2-40B4-BE49-F238E27FC236}">
                    <a16:creationId xmlns:a16="http://schemas.microsoft.com/office/drawing/2014/main" id="{41381E2E-104A-464E-872F-067A8BD35810}"/>
                  </a:ext>
                </a:extLst>
              </p:cNvPr>
              <p:cNvSpPr>
                <a:spLocks noRot="1" noChangeAspect="1" noMove="1" noResize="1" noEditPoints="1" noAdjustHandles="1" noChangeArrowheads="1" noChangeShapeType="1" noTextEdit="1"/>
              </p:cNvSpPr>
              <p:nvPr/>
            </p:nvSpPr>
            <p:spPr>
              <a:xfrm>
                <a:off x="453797" y="2494723"/>
                <a:ext cx="8381999" cy="287972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0428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680623" cy="422862"/>
          </a:xfrm>
        </p:spPr>
        <p:txBody>
          <a:bodyPr>
            <a:noAutofit/>
          </a:bodyPr>
          <a:lstStyle/>
          <a:p>
            <a:pPr algn="l"/>
            <a:r>
              <a:rPr lang="en-US" sz="3200" dirty="0"/>
              <a:t>Partial Correlation Calculation Example</a:t>
            </a:r>
            <a:endParaRPr lang="en-US" sz="3200" i="1"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15FD998-6810-420C-A576-AEE1236A44E7}"/>
                  </a:ext>
                </a:extLst>
              </p:cNvPr>
              <p:cNvSpPr>
                <a:spLocks noGrp="1"/>
              </p:cNvSpPr>
              <p:nvPr>
                <p:ph idx="1"/>
              </p:nvPr>
            </p:nvSpPr>
            <p:spPr>
              <a:xfrm>
                <a:off x="435980" y="1005595"/>
                <a:ext cx="8229600" cy="4525963"/>
              </a:xfrm>
            </p:spPr>
            <p:txBody>
              <a:bodyPr/>
              <a:lstStyle/>
              <a:p>
                <a:pPr>
                  <a:spcBef>
                    <a:spcPts val="0"/>
                  </a:spcBef>
                </a:pPr>
                <a:r>
                  <a:rPr lang="en-US" sz="2400" dirty="0"/>
                  <a:t>Example of correlation between the number of community hospitals per state (X) and the number of deaths per state (Y), which is confounded by the state population (Z).</a:t>
                </a:r>
              </a:p>
              <a:p>
                <a:pPr>
                  <a:spcBef>
                    <a:spcPts val="0"/>
                  </a:spcBef>
                </a:pPr>
                <a:r>
                  <a:rPr lang="en-US" sz="2400" dirty="0"/>
                  <a:t>Suppose,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𝑟</m:t>
                        </m:r>
                      </m:e>
                      <m:sub>
                        <m:r>
                          <a:rPr lang="en-US" sz="2000" b="0" i="1" smtClean="0">
                            <a:latin typeface="Cambria Math" charset="0"/>
                          </a:rPr>
                          <m:t>𝑋𝑌</m:t>
                        </m:r>
                      </m:sub>
                    </m:sSub>
                    <m:r>
                      <a:rPr lang="en-US" sz="2000" b="0" i="1" smtClean="0">
                        <a:latin typeface="Cambria Math" panose="02040503050406030204" pitchFamily="18" charset="0"/>
                      </a:rPr>
                      <m:t>= .89</m:t>
                    </m:r>
                  </m:oMath>
                </a14:m>
                <a:r>
                  <a:rPr lang="en-US" sz="24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𝑟</m:t>
                        </m:r>
                      </m:e>
                      <m:sub>
                        <m:r>
                          <a:rPr lang="en-US" sz="2000" i="1">
                            <a:latin typeface="Cambria Math" charset="0"/>
                          </a:rPr>
                          <m:t>𝑋</m:t>
                        </m:r>
                        <m:r>
                          <a:rPr lang="en-US" sz="2000" b="0" i="1" smtClean="0">
                            <a:latin typeface="Cambria Math" panose="02040503050406030204" pitchFamily="18" charset="0"/>
                          </a:rPr>
                          <m:t>𝑍</m:t>
                        </m:r>
                      </m:sub>
                    </m:sSub>
                    <m:r>
                      <a:rPr lang="en-US" sz="2000" i="1">
                        <a:latin typeface="Cambria Math" panose="02040503050406030204" pitchFamily="18" charset="0"/>
                      </a:rPr>
                      <m:t>= .</m:t>
                    </m:r>
                    <m:r>
                      <a:rPr lang="en-US" sz="2000" b="0" i="1" smtClean="0">
                        <a:latin typeface="Cambria Math" panose="02040503050406030204" pitchFamily="18" charset="0"/>
                      </a:rPr>
                      <m:t>92</m:t>
                    </m:r>
                  </m:oMath>
                </a14:m>
                <a:r>
                  <a:rPr lang="en-US" sz="24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𝑟</m:t>
                        </m:r>
                      </m:e>
                      <m:sub>
                        <m:r>
                          <a:rPr lang="en-US" sz="2000" i="1">
                            <a:latin typeface="Cambria Math" charset="0"/>
                          </a:rPr>
                          <m:t>𝑌</m:t>
                        </m:r>
                        <m:r>
                          <a:rPr lang="en-US" sz="2000" b="0" i="1" smtClean="0">
                            <a:latin typeface="Cambria Math" panose="02040503050406030204" pitchFamily="18" charset="0"/>
                          </a:rPr>
                          <m:t>𝑍</m:t>
                        </m:r>
                      </m:sub>
                    </m:sSub>
                    <m:r>
                      <a:rPr lang="en-US" sz="2000" i="1">
                        <a:latin typeface="Cambria Math" panose="02040503050406030204" pitchFamily="18" charset="0"/>
                      </a:rPr>
                      <m:t>= .</m:t>
                    </m:r>
                    <m:r>
                      <a:rPr lang="en-US" sz="2000" b="0" i="1" smtClean="0">
                        <a:latin typeface="Cambria Math" panose="02040503050406030204" pitchFamily="18" charset="0"/>
                      </a:rPr>
                      <m:t>98</m:t>
                    </m:r>
                  </m:oMath>
                </a14:m>
                <a:endParaRPr lang="en-US" sz="2400" dirty="0"/>
              </a:p>
              <a:p>
                <a:pPr marL="0" indent="0">
                  <a:spcBef>
                    <a:spcPts val="0"/>
                  </a:spcBef>
                  <a:buNone/>
                </a:pPr>
                <a:endParaRPr lang="en-US" sz="2400" dirty="0"/>
              </a:p>
              <a:p>
                <a:pPr marL="0" indent="0">
                  <a:spcBef>
                    <a:spcPts val="0"/>
                  </a:spcBef>
                  <a:buNone/>
                </a:pPr>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𝑟</m:t>
                        </m:r>
                      </m:e>
                      <m:sub>
                        <m:r>
                          <a:rPr lang="en-US" sz="2000" b="0" i="1" smtClean="0">
                            <a:latin typeface="Cambria Math" charset="0"/>
                          </a:rPr>
                          <m:t>𝑋𝑌</m:t>
                        </m:r>
                        <m:r>
                          <a:rPr lang="en-US" sz="2000" b="0" i="1" smtClean="0">
                            <a:latin typeface="Cambria Math" charset="0"/>
                          </a:rPr>
                          <m:t>−</m:t>
                        </m:r>
                        <m:r>
                          <a:rPr lang="en-US" sz="2000" b="0" i="1" smtClean="0">
                            <a:latin typeface="Cambria Math" charset="0"/>
                          </a:rPr>
                          <m:t>𝑍</m:t>
                        </m:r>
                      </m:sub>
                    </m:sSub>
                    <m:r>
                      <a:rPr lang="en-US" sz="2000" b="0" i="1" smtClean="0">
                        <a:latin typeface="Cambria Math"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charset="0"/>
                              </a:rPr>
                              <m:t>𝑟</m:t>
                            </m:r>
                          </m:e>
                          <m:sub>
                            <m:r>
                              <a:rPr lang="en-US" sz="2000" b="0" i="1" smtClean="0">
                                <a:latin typeface="Cambria Math" charset="0"/>
                              </a:rPr>
                              <m:t>𝑋𝑌</m:t>
                            </m:r>
                          </m:sub>
                        </m:sSub>
                        <m:r>
                          <a:rPr lang="en-US" sz="2000" b="0" i="1" smtClean="0">
                            <a:latin typeface="Cambria Math"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𝑟</m:t>
                                </m:r>
                              </m:e>
                              <m:sub>
                                <m:r>
                                  <a:rPr lang="en-US" sz="2000" b="0" i="1" smtClean="0">
                                    <a:latin typeface="Cambria Math" charset="0"/>
                                  </a:rPr>
                                  <m:t>𝑋𝑍</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charset="0"/>
                                  </a:rPr>
                                  <m:t>𝑟</m:t>
                                </m:r>
                              </m:e>
                              <m:sub>
                                <m:r>
                                  <a:rPr lang="en-US" sz="2000" b="0" i="1" smtClean="0">
                                    <a:latin typeface="Cambria Math" charset="0"/>
                                  </a:rPr>
                                  <m:t>𝑌𝑍</m:t>
                                </m:r>
                              </m:sub>
                            </m:sSub>
                          </m:e>
                        </m:d>
                      </m:num>
                      <m:den>
                        <m:rad>
                          <m:radPr>
                            <m:degHide m:val="on"/>
                            <m:ctrlPr>
                              <a:rPr lang="en-US" sz="2000" b="0" i="1" smtClean="0">
                                <a:latin typeface="Cambria Math" panose="02040503050406030204" pitchFamily="18" charset="0"/>
                                <a:ea typeface="Cambria Math" charset="0"/>
                                <a:cs typeface="Cambria Math" charset="0"/>
                              </a:rPr>
                            </m:ctrlPr>
                          </m:radPr>
                          <m:deg/>
                          <m:e>
                            <m:d>
                              <m:dPr>
                                <m:ctrlPr>
                                  <a:rPr lang="en-US" sz="2000" b="0" i="1" smtClean="0">
                                    <a:latin typeface="Cambria Math" panose="02040503050406030204" pitchFamily="18" charset="0"/>
                                  </a:rPr>
                                </m:ctrlPr>
                              </m:dPr>
                              <m:e>
                                <m:r>
                                  <a:rPr lang="en-US" sz="2000" b="0" i="1" smtClean="0">
                                    <a:latin typeface="Cambria Math" charset="0"/>
                                  </a:rPr>
                                  <m:t>1−</m:t>
                                </m:r>
                                <m:sSubSup>
                                  <m:sSubSupPr>
                                    <m:ctrlPr>
                                      <a:rPr lang="en-US" sz="2000" b="0" i="1" smtClean="0">
                                        <a:latin typeface="Cambria Math" panose="02040503050406030204" pitchFamily="18" charset="0"/>
                                      </a:rPr>
                                    </m:ctrlPr>
                                  </m:sSubSupPr>
                                  <m:e>
                                    <m:r>
                                      <a:rPr lang="en-US" sz="2000" b="0" i="1" smtClean="0">
                                        <a:latin typeface="Cambria Math" charset="0"/>
                                      </a:rPr>
                                      <m:t>𝑟</m:t>
                                    </m:r>
                                  </m:e>
                                  <m:sub>
                                    <m:r>
                                      <a:rPr lang="en-US" sz="2000" b="0" i="1" smtClean="0">
                                        <a:latin typeface="Cambria Math" charset="0"/>
                                      </a:rPr>
                                      <m:t>𝑋𝑍</m:t>
                                    </m:r>
                                  </m:sub>
                                  <m:sup>
                                    <m:r>
                                      <a:rPr lang="en-US" sz="2000" b="0" i="1" smtClean="0">
                                        <a:latin typeface="Cambria Math" charset="0"/>
                                      </a:rPr>
                                      <m:t>2</m:t>
                                    </m:r>
                                  </m:sup>
                                </m:sSubSup>
                              </m:e>
                            </m:d>
                            <m:d>
                              <m:dPr>
                                <m:ctrlPr>
                                  <a:rPr lang="en-US" sz="2000" b="0" i="1" smtClean="0">
                                    <a:latin typeface="Cambria Math" panose="02040503050406030204" pitchFamily="18" charset="0"/>
                                  </a:rPr>
                                </m:ctrlPr>
                              </m:dPr>
                              <m:e>
                                <m:r>
                                  <a:rPr lang="en-US" sz="2000" b="0" i="1" smtClean="0">
                                    <a:latin typeface="Cambria Math" charset="0"/>
                                  </a:rPr>
                                  <m:t>1−</m:t>
                                </m:r>
                                <m:sSubSup>
                                  <m:sSubSupPr>
                                    <m:ctrlPr>
                                      <a:rPr lang="en-US" sz="2000" b="0" i="1" smtClean="0">
                                        <a:latin typeface="Cambria Math" panose="02040503050406030204" pitchFamily="18" charset="0"/>
                                      </a:rPr>
                                    </m:ctrlPr>
                                  </m:sSubSupPr>
                                  <m:e>
                                    <m:r>
                                      <a:rPr lang="en-US" sz="2000" b="0" i="1" smtClean="0">
                                        <a:latin typeface="Cambria Math" charset="0"/>
                                      </a:rPr>
                                      <m:t>𝑟</m:t>
                                    </m:r>
                                  </m:e>
                                  <m:sub>
                                    <m:r>
                                      <a:rPr lang="en-US" sz="2000" b="0" i="1" smtClean="0">
                                        <a:latin typeface="Cambria Math" charset="0"/>
                                      </a:rPr>
                                      <m:t>𝑌𝑍</m:t>
                                    </m:r>
                                  </m:sub>
                                  <m:sup>
                                    <m:r>
                                      <a:rPr lang="en-US" sz="2000" b="0" i="1" smtClean="0">
                                        <a:latin typeface="Cambria Math" charset="0"/>
                                      </a:rPr>
                                      <m:t>2</m:t>
                                    </m:r>
                                  </m:sup>
                                </m:sSubSup>
                              </m:e>
                            </m:d>
                          </m:e>
                        </m:rad>
                      </m:den>
                    </m:f>
                  </m:oMath>
                </a14:m>
                <a:r>
                  <a:rPr lang="en-US" sz="2000" dirty="0"/>
                  <a:t> =-.15</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correlation of the number of hospitals with the number of deaths was .89, but when population was controlled for, the correlation fell to -.15.</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2400" b="0" u="none" strike="noStrike" kern="1200" cap="none" spc="0" normalizeH="0" baseline="0" noProof="0" dirty="0">
                    <a:ln>
                      <a:noFill/>
                    </a:ln>
                    <a:solidFill>
                      <a:prstClr val="black"/>
                    </a:solidFill>
                    <a:effectLst/>
                    <a:uLnTx/>
                    <a:uFillTx/>
                    <a:latin typeface="Calibri"/>
                    <a:ea typeface="+mn-ea"/>
                    <a:cs typeface="+mn-cs"/>
                  </a:rPr>
                  <a:t>It went from statistically significant to failing to reject the null 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endParaRPr lang="en-US" sz="2000" dirty="0"/>
              </a:p>
            </p:txBody>
          </p:sp>
        </mc:Choice>
        <mc:Fallback>
          <p:sp>
            <p:nvSpPr>
              <p:cNvPr id="8" name="Content Placeholder 2">
                <a:extLst>
                  <a:ext uri="{FF2B5EF4-FFF2-40B4-BE49-F238E27FC236}">
                    <a16:creationId xmlns:a16="http://schemas.microsoft.com/office/drawing/2014/main" id="{015FD998-6810-420C-A576-AEE1236A44E7}"/>
                  </a:ext>
                </a:extLst>
              </p:cNvPr>
              <p:cNvSpPr>
                <a:spLocks noGrp="1" noRot="1" noChangeAspect="1" noMove="1" noResize="1" noEditPoints="1" noAdjustHandles="1" noChangeArrowheads="1" noChangeShapeType="1" noTextEdit="1"/>
              </p:cNvSpPr>
              <p:nvPr>
                <p:ph idx="1"/>
              </p:nvPr>
            </p:nvSpPr>
            <p:spPr>
              <a:xfrm>
                <a:off x="435980" y="1005595"/>
                <a:ext cx="8229600" cy="4525963"/>
              </a:xfrm>
              <a:blipFill>
                <a:blip r:embed="rId4"/>
                <a:stretch>
                  <a:fillRect l="-1037" t="-1078" r="-815" b="-1482"/>
                </a:stretch>
              </a:blipFill>
            </p:spPr>
            <p:txBody>
              <a:bodyPr/>
              <a:lstStyle/>
              <a:p>
                <a:r>
                  <a:rPr lang="en-US">
                    <a:noFill/>
                  </a:rPr>
                  <a:t> </a:t>
                </a:r>
              </a:p>
            </p:txBody>
          </p:sp>
        </mc:Fallback>
      </mc:AlternateContent>
    </p:spTree>
    <p:extLst>
      <p:ext uri="{BB962C8B-B14F-4D97-AF65-F5344CB8AC3E}">
        <p14:creationId xmlns:p14="http://schemas.microsoft.com/office/powerpoint/2010/main" val="278801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455427" cy="502602"/>
          </a:xfrm>
        </p:spPr>
        <p:txBody>
          <a:bodyPr>
            <a:normAutofit fontScale="90000"/>
          </a:bodyPr>
          <a:lstStyle/>
          <a:p>
            <a:r>
              <a:rPr lang="en-US" sz="4000" dirty="0"/>
              <a:t>Correlation, Causation, and Association</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B7EEEBDF-00EC-4C5A-87AA-DEEA47F5027F}"/>
              </a:ext>
            </a:extLst>
          </p:cNvPr>
          <p:cNvSpPr>
            <a:spLocks noGrp="1"/>
          </p:cNvSpPr>
          <p:nvPr>
            <p:ph idx="1"/>
          </p:nvPr>
        </p:nvSpPr>
        <p:spPr>
          <a:xfrm>
            <a:off x="457200" y="994444"/>
            <a:ext cx="4419600" cy="4525963"/>
          </a:xfrm>
        </p:spPr>
        <p:txBody>
          <a:bodyPr>
            <a:normAutofit fontScale="62500" lnSpcReduction="20000"/>
          </a:bodyPr>
          <a:lstStyle/>
          <a:p>
            <a:pPr>
              <a:lnSpc>
                <a:spcPct val="120000"/>
              </a:lnSpc>
              <a:spcBef>
                <a:spcPts val="0"/>
              </a:spcBef>
            </a:pPr>
            <a:r>
              <a:rPr lang="en-US" dirty="0"/>
              <a:t>Scatterplot</a:t>
            </a:r>
          </a:p>
          <a:p>
            <a:pPr lvl="1">
              <a:lnSpc>
                <a:spcPct val="120000"/>
              </a:lnSpc>
              <a:spcBef>
                <a:spcPts val="0"/>
              </a:spcBef>
            </a:pPr>
            <a:r>
              <a:rPr lang="en-US" dirty="0"/>
              <a:t>Type of graph that displays the relationship between two variables</a:t>
            </a:r>
            <a:br>
              <a:rPr lang="en-US" dirty="0"/>
            </a:br>
            <a:endParaRPr lang="en-US" dirty="0"/>
          </a:p>
          <a:p>
            <a:pPr lvl="1">
              <a:lnSpc>
                <a:spcPct val="120000"/>
              </a:lnSpc>
              <a:spcBef>
                <a:spcPts val="0"/>
              </a:spcBef>
            </a:pPr>
            <a:r>
              <a:rPr lang="en-US" dirty="0"/>
              <a:t>This scatterplot illustrates the relationship between number of community hospitals per state and number of deaths per year in that state</a:t>
            </a:r>
          </a:p>
          <a:p>
            <a:pPr lvl="2">
              <a:lnSpc>
                <a:spcPct val="120000"/>
              </a:lnSpc>
              <a:spcBef>
                <a:spcPts val="0"/>
              </a:spcBef>
            </a:pPr>
            <a:r>
              <a:rPr lang="en-US" dirty="0"/>
              <a:t>States with more hospitals have more deaths</a:t>
            </a:r>
          </a:p>
          <a:p>
            <a:pPr lvl="2">
              <a:lnSpc>
                <a:spcPct val="120000"/>
              </a:lnSpc>
              <a:spcBef>
                <a:spcPts val="0"/>
              </a:spcBef>
            </a:pPr>
            <a:r>
              <a:rPr lang="en-US" dirty="0"/>
              <a:t>Relationship can be read in either direction</a:t>
            </a:r>
          </a:p>
          <a:p>
            <a:pPr lvl="1">
              <a:lnSpc>
                <a:spcPct val="120000"/>
              </a:lnSpc>
              <a:spcBef>
                <a:spcPts val="0"/>
              </a:spcBef>
            </a:pPr>
            <a:r>
              <a:rPr lang="en-US" dirty="0"/>
              <a:t>Correlation most likely due to each associated with third  variable  </a:t>
            </a:r>
            <a:r>
              <a:rPr lang="en-US" dirty="0">
                <a:latin typeface="Arial" panose="020B0604020202020204" pitchFamily="34" charset="0"/>
                <a:cs typeface="Arial" panose="020B0604020202020204" pitchFamily="34" charset="0"/>
              </a:rPr>
              <a:t>̶</a:t>
            </a:r>
            <a:r>
              <a:rPr lang="en-US" dirty="0"/>
              <a:t>  population</a:t>
            </a:r>
          </a:p>
          <a:p>
            <a:pPr lvl="2">
              <a:lnSpc>
                <a:spcPct val="120000"/>
              </a:lnSpc>
              <a:spcBef>
                <a:spcPts val="0"/>
              </a:spcBef>
            </a:pPr>
            <a:endParaRPr lang="en-US" dirty="0"/>
          </a:p>
        </p:txBody>
      </p:sp>
      <p:sp>
        <p:nvSpPr>
          <p:cNvPr id="8" name="TextBox 7">
            <a:extLst>
              <a:ext uri="{FF2B5EF4-FFF2-40B4-BE49-F238E27FC236}">
                <a16:creationId xmlns:a16="http://schemas.microsoft.com/office/drawing/2014/main" id="{927EE041-FCFE-487C-A81E-783435E3474B}"/>
              </a:ext>
            </a:extLst>
          </p:cNvPr>
          <p:cNvSpPr txBox="1"/>
          <p:nvPr/>
        </p:nvSpPr>
        <p:spPr>
          <a:xfrm>
            <a:off x="5033506" y="4478546"/>
            <a:ext cx="3962932" cy="954107"/>
          </a:xfrm>
          <a:prstGeom prst="rect">
            <a:avLst/>
          </a:prstGeom>
          <a:noFill/>
        </p:spPr>
        <p:txBody>
          <a:bodyPr wrap="square" rtlCol="0">
            <a:spAutoFit/>
          </a:bodyPr>
          <a:lstStyle/>
          <a:p>
            <a:r>
              <a:rPr lang="en-US" sz="1400" dirty="0">
                <a:solidFill>
                  <a:srgbClr val="000000"/>
                </a:solidFill>
              </a:rPr>
              <a:t>Relationship at a State Level Between Number of Community Hospitals and Number of Deaths</a:t>
            </a:r>
          </a:p>
          <a:p>
            <a:endParaRPr lang="en-US" sz="1400" dirty="0">
              <a:solidFill>
                <a:srgbClr val="000000"/>
              </a:solidFill>
            </a:endParaRPr>
          </a:p>
          <a:p>
            <a:r>
              <a:rPr lang="en-US" sz="1400" dirty="0">
                <a:solidFill>
                  <a:srgbClr val="000000"/>
                </a:solidFill>
              </a:rPr>
              <a:t>Each point represents a state on the two variables</a:t>
            </a:r>
          </a:p>
        </p:txBody>
      </p:sp>
      <p:pic>
        <p:nvPicPr>
          <p:cNvPr id="9" name="Picture 8" descr="The figure is an example of a scatterplot. at a State Level Between Number of Community Hospitals&#10;and Number of Deaths This scatterplot illustrates the relationship between the&#10;number of community hospitals per state and the number of deaths per year in that&#10;state. States with more hospitals have more deaths" title="Figure 13.1">
            <a:extLst>
              <a:ext uri="{FF2B5EF4-FFF2-40B4-BE49-F238E27FC236}">
                <a16:creationId xmlns:a16="http://schemas.microsoft.com/office/drawing/2014/main" id="{99979E3C-34F7-4275-8753-581751219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829" y="1093015"/>
            <a:ext cx="3581400" cy="3289041"/>
          </a:xfrm>
          <a:prstGeom prst="rect">
            <a:avLst/>
          </a:prstGeom>
        </p:spPr>
      </p:pic>
    </p:spTree>
    <p:extLst>
      <p:ext uri="{BB962C8B-B14F-4D97-AF65-F5344CB8AC3E}">
        <p14:creationId xmlns:p14="http://schemas.microsoft.com/office/powerpoint/2010/main" val="88548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1" y="324270"/>
            <a:ext cx="4779134" cy="502602"/>
          </a:xfrm>
        </p:spPr>
        <p:txBody>
          <a:bodyPr>
            <a:normAutofit fontScale="90000"/>
          </a:bodyPr>
          <a:lstStyle/>
          <a:p>
            <a:r>
              <a:rPr lang="en-US" sz="4000" dirty="0"/>
              <a:t>Visualizing Relationships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2C7D87D7-E74A-44B7-83AA-D39A5115AC17}"/>
              </a:ext>
            </a:extLst>
          </p:cNvPr>
          <p:cNvSpPr>
            <a:spLocks noGrp="1"/>
          </p:cNvSpPr>
          <p:nvPr>
            <p:ph idx="1"/>
          </p:nvPr>
        </p:nvSpPr>
        <p:spPr>
          <a:xfrm>
            <a:off x="412344" y="1088548"/>
            <a:ext cx="4271168" cy="4525963"/>
          </a:xfrm>
        </p:spPr>
        <p:txBody>
          <a:bodyPr>
            <a:normAutofit fontScale="70000" lnSpcReduction="20000"/>
          </a:bodyPr>
          <a:lstStyle/>
          <a:p>
            <a:pPr>
              <a:lnSpc>
                <a:spcPct val="120000"/>
              </a:lnSpc>
              <a:spcBef>
                <a:spcPts val="0"/>
              </a:spcBef>
            </a:pPr>
            <a:r>
              <a:rPr lang="en-US" dirty="0"/>
              <a:t>Degree to which two variables vary together determines whether the relationship is strong or weak</a:t>
            </a:r>
            <a:br>
              <a:rPr lang="en-US" dirty="0"/>
            </a:br>
            <a:endParaRPr lang="en-US" dirty="0"/>
          </a:p>
          <a:p>
            <a:pPr>
              <a:lnSpc>
                <a:spcPct val="120000"/>
              </a:lnSpc>
              <a:spcBef>
                <a:spcPts val="0"/>
              </a:spcBef>
            </a:pPr>
            <a:r>
              <a:rPr lang="en-US" dirty="0"/>
              <a:t>Strength of the relationship can be visualized in a scatterplot</a:t>
            </a:r>
            <a:br>
              <a:rPr lang="en-US" dirty="0"/>
            </a:br>
            <a:endParaRPr lang="en-US" dirty="0"/>
          </a:p>
          <a:p>
            <a:pPr>
              <a:lnSpc>
                <a:spcPct val="120000"/>
              </a:lnSpc>
              <a:spcBef>
                <a:spcPts val="0"/>
              </a:spcBef>
            </a:pPr>
            <a:r>
              <a:rPr lang="en-US" dirty="0"/>
              <a:t>Figure 13.2</a:t>
            </a:r>
          </a:p>
          <a:p>
            <a:pPr lvl="1">
              <a:lnSpc>
                <a:spcPct val="120000"/>
              </a:lnSpc>
              <a:spcBef>
                <a:spcPts val="0"/>
              </a:spcBef>
            </a:pPr>
            <a:r>
              <a:rPr lang="en-US" dirty="0"/>
              <a:t>Shows a scatterplot with no relationship</a:t>
            </a:r>
          </a:p>
          <a:p>
            <a:pPr lvl="1">
              <a:lnSpc>
                <a:spcPct val="120000"/>
              </a:lnSpc>
              <a:spcBef>
                <a:spcPts val="0"/>
              </a:spcBef>
            </a:pPr>
            <a:r>
              <a:rPr lang="en-US" dirty="0"/>
              <a:t>Zero correlation</a:t>
            </a:r>
          </a:p>
        </p:txBody>
      </p:sp>
      <p:sp>
        <p:nvSpPr>
          <p:cNvPr id="11" name="TextBox 10">
            <a:extLst>
              <a:ext uri="{FF2B5EF4-FFF2-40B4-BE49-F238E27FC236}">
                <a16:creationId xmlns:a16="http://schemas.microsoft.com/office/drawing/2014/main" id="{B2468886-5510-4413-A8A1-3A78C843EA67}"/>
              </a:ext>
            </a:extLst>
          </p:cNvPr>
          <p:cNvSpPr txBox="1"/>
          <p:nvPr/>
        </p:nvSpPr>
        <p:spPr>
          <a:xfrm>
            <a:off x="4925881" y="3914542"/>
            <a:ext cx="3921674" cy="923330"/>
          </a:xfrm>
          <a:prstGeom prst="rect">
            <a:avLst/>
          </a:prstGeom>
          <a:noFill/>
        </p:spPr>
        <p:txBody>
          <a:bodyPr wrap="square" rtlCol="0">
            <a:spAutoFit/>
          </a:bodyPr>
          <a:lstStyle/>
          <a:p>
            <a:r>
              <a:rPr lang="en-US" sz="1800" dirty="0">
                <a:solidFill>
                  <a:srgbClr val="000000"/>
                </a:solidFill>
              </a:rPr>
              <a:t>Lack of Relationship Between Randomly Generated Values of </a:t>
            </a:r>
            <a:r>
              <a:rPr lang="en-US" sz="1800" i="1" dirty="0">
                <a:solidFill>
                  <a:srgbClr val="000000"/>
                </a:solidFill>
              </a:rPr>
              <a:t>X and </a:t>
            </a:r>
            <a:r>
              <a:rPr lang="en-US" sz="1800" dirty="0">
                <a:solidFill>
                  <a:srgbClr val="000000"/>
                </a:solidFill>
              </a:rPr>
              <a:t>Randomly Generated Values of </a:t>
            </a:r>
            <a:r>
              <a:rPr lang="en-US" sz="1800" i="1" dirty="0">
                <a:solidFill>
                  <a:srgbClr val="000000"/>
                </a:solidFill>
              </a:rPr>
              <a:t>Y</a:t>
            </a:r>
            <a:endParaRPr lang="en-US" sz="1800" dirty="0">
              <a:solidFill>
                <a:srgbClr val="000000"/>
              </a:solidFill>
            </a:endParaRPr>
          </a:p>
        </p:txBody>
      </p:sp>
      <p:pic>
        <p:nvPicPr>
          <p:cNvPr id="12" name="Picture 11" descr="The figure is an example of a scatterplot. When the two variables don’t vary together systematically, there is no relationship between X and Y. This is one example of what no relationship looks like." title="Figure 13.2">
            <a:extLst>
              <a:ext uri="{FF2B5EF4-FFF2-40B4-BE49-F238E27FC236}">
                <a16:creationId xmlns:a16="http://schemas.microsoft.com/office/drawing/2014/main" id="{B6E6C494-5783-4079-897B-7D46C2184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881" y="1115710"/>
            <a:ext cx="4038600" cy="2635561"/>
          </a:xfrm>
          <a:prstGeom prst="rect">
            <a:avLst/>
          </a:prstGeom>
        </p:spPr>
      </p:pic>
    </p:spTree>
    <p:extLst>
      <p:ext uri="{BB962C8B-B14F-4D97-AF65-F5344CB8AC3E}">
        <p14:creationId xmlns:p14="http://schemas.microsoft.com/office/powerpoint/2010/main" val="278739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1" y="324270"/>
            <a:ext cx="4779134" cy="502602"/>
          </a:xfrm>
        </p:spPr>
        <p:txBody>
          <a:bodyPr>
            <a:normAutofit fontScale="90000"/>
          </a:bodyPr>
          <a:lstStyle/>
          <a:p>
            <a:r>
              <a:rPr lang="en-US" sz="4000" dirty="0"/>
              <a:t>Visualizing Relationships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42EE4891-F9E2-4478-8698-0E68B55AFB9F}"/>
              </a:ext>
            </a:extLst>
          </p:cNvPr>
          <p:cNvSpPr>
            <a:spLocks noGrp="1"/>
          </p:cNvSpPr>
          <p:nvPr>
            <p:ph idx="1"/>
          </p:nvPr>
        </p:nvSpPr>
        <p:spPr>
          <a:xfrm>
            <a:off x="414466" y="1024035"/>
            <a:ext cx="3919790" cy="4525963"/>
          </a:xfrm>
        </p:spPr>
        <p:txBody>
          <a:bodyPr>
            <a:normAutofit fontScale="70000" lnSpcReduction="20000"/>
          </a:bodyPr>
          <a:lstStyle/>
          <a:p>
            <a:pPr>
              <a:lnSpc>
                <a:spcPct val="120000"/>
              </a:lnSpc>
              <a:spcBef>
                <a:spcPts val="0"/>
              </a:spcBef>
            </a:pPr>
            <a:r>
              <a:rPr lang="en-US" dirty="0"/>
              <a:t>Statisticians commonly use a circular scatterplot to demonstrate no relationship between two variables.</a:t>
            </a:r>
            <a:br>
              <a:rPr lang="en-US" dirty="0"/>
            </a:br>
            <a:endParaRPr lang="en-US" dirty="0"/>
          </a:p>
          <a:p>
            <a:pPr>
              <a:lnSpc>
                <a:spcPct val="120000"/>
              </a:lnSpc>
              <a:spcBef>
                <a:spcPts val="0"/>
              </a:spcBef>
            </a:pPr>
            <a:r>
              <a:rPr lang="en-US" dirty="0"/>
              <a:t>If both variables are normally distributed (one of the assumptions for the Pearson </a:t>
            </a:r>
            <a:r>
              <a:rPr lang="en-US" i="1" dirty="0"/>
              <a:t>r</a:t>
            </a:r>
            <a:r>
              <a:rPr lang="en-US" dirty="0"/>
              <a:t>), then the scatterplot has a circular shape when no relationship exists.</a:t>
            </a:r>
          </a:p>
        </p:txBody>
      </p:sp>
      <p:sp>
        <p:nvSpPr>
          <p:cNvPr id="13" name="TextBox 12">
            <a:extLst>
              <a:ext uri="{FF2B5EF4-FFF2-40B4-BE49-F238E27FC236}">
                <a16:creationId xmlns:a16="http://schemas.microsoft.com/office/drawing/2014/main" id="{11C9E614-82B9-44A1-9308-CE68B0775245}"/>
              </a:ext>
            </a:extLst>
          </p:cNvPr>
          <p:cNvSpPr txBox="1"/>
          <p:nvPr/>
        </p:nvSpPr>
        <p:spPr>
          <a:xfrm>
            <a:off x="4512533" y="4892923"/>
            <a:ext cx="4462334" cy="646331"/>
          </a:xfrm>
          <a:prstGeom prst="rect">
            <a:avLst/>
          </a:prstGeom>
          <a:noFill/>
        </p:spPr>
        <p:txBody>
          <a:bodyPr wrap="square" rtlCol="0">
            <a:spAutoFit/>
          </a:bodyPr>
          <a:lstStyle/>
          <a:p>
            <a:r>
              <a:rPr lang="en-US" sz="1800" dirty="0">
                <a:solidFill>
                  <a:srgbClr val="000000"/>
                </a:solidFill>
              </a:rPr>
              <a:t>Zero Correlation Between Two Normally Distributed Variables</a:t>
            </a:r>
          </a:p>
        </p:txBody>
      </p:sp>
      <p:pic>
        <p:nvPicPr>
          <p:cNvPr id="14" name="Picture 13" descr="The figure is an example of a scatterplot. This scatterplot uses the traditional circular shape to illustrate the lack of relationship between two normally distributed variables. If there is no correlation between two normally distributed variables, the scatterplot looks more like a circle than a rectangle. This shows the hypothetical lack of a relationship between foot size and intelligence.&#10;" title="Figure 13.3">
            <a:extLst>
              <a:ext uri="{FF2B5EF4-FFF2-40B4-BE49-F238E27FC236}">
                <a16:creationId xmlns:a16="http://schemas.microsoft.com/office/drawing/2014/main" id="{BD33C179-B2E4-4D60-92EC-65D14E3A7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41045"/>
            <a:ext cx="4343400" cy="3663599"/>
          </a:xfrm>
          <a:prstGeom prst="rect">
            <a:avLst/>
          </a:prstGeom>
        </p:spPr>
      </p:pic>
    </p:spTree>
    <p:extLst>
      <p:ext uri="{BB962C8B-B14F-4D97-AF65-F5344CB8AC3E}">
        <p14:creationId xmlns:p14="http://schemas.microsoft.com/office/powerpoint/2010/main" val="51934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1" y="324270"/>
            <a:ext cx="4779134" cy="502602"/>
          </a:xfrm>
        </p:spPr>
        <p:txBody>
          <a:bodyPr>
            <a:normAutofit fontScale="90000"/>
          </a:bodyPr>
          <a:lstStyle/>
          <a:p>
            <a:r>
              <a:rPr lang="en-US" sz="4000" dirty="0"/>
              <a:t>Visualizing Relationships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05F270E3-029B-4788-9AD3-F824C9E295B6}"/>
              </a:ext>
            </a:extLst>
          </p:cNvPr>
          <p:cNvSpPr>
            <a:spLocks noGrp="1"/>
          </p:cNvSpPr>
          <p:nvPr>
            <p:ph idx="1"/>
          </p:nvPr>
        </p:nvSpPr>
        <p:spPr>
          <a:xfrm>
            <a:off x="356937" y="994256"/>
            <a:ext cx="4648200" cy="4525963"/>
          </a:xfrm>
        </p:spPr>
        <p:txBody>
          <a:bodyPr>
            <a:normAutofit/>
          </a:bodyPr>
          <a:lstStyle/>
          <a:p>
            <a:pPr>
              <a:spcBef>
                <a:spcPts val="0"/>
              </a:spcBef>
            </a:pPr>
            <a:r>
              <a:rPr lang="en-US" dirty="0"/>
              <a:t>Perfect Relationship </a:t>
            </a:r>
          </a:p>
          <a:p>
            <a:pPr lvl="1">
              <a:spcBef>
                <a:spcPts val="0"/>
              </a:spcBef>
            </a:pPr>
            <a:r>
              <a:rPr lang="en-US" sz="2400" dirty="0"/>
              <a:t>Relationship between two variables is perfect if the value of one can be exactly predicted from the other. </a:t>
            </a:r>
          </a:p>
          <a:p>
            <a:pPr lvl="1">
              <a:spcBef>
                <a:spcPts val="0"/>
              </a:spcBef>
            </a:pPr>
            <a:r>
              <a:rPr lang="en-US" sz="2400" dirty="0"/>
              <a:t>All the data points fall along a straight line.</a:t>
            </a:r>
          </a:p>
          <a:p>
            <a:pPr>
              <a:spcBef>
                <a:spcPts val="0"/>
              </a:spcBef>
            </a:pPr>
            <a:r>
              <a:rPr lang="en-US" dirty="0"/>
              <a:t>Figure 13.4</a:t>
            </a:r>
          </a:p>
          <a:p>
            <a:pPr lvl="1">
              <a:spcBef>
                <a:spcPts val="0"/>
              </a:spcBef>
            </a:pPr>
            <a:r>
              <a:rPr lang="en-US" sz="2400" dirty="0"/>
              <a:t>A perfect relationship</a:t>
            </a:r>
          </a:p>
          <a:p>
            <a:pPr lvl="1">
              <a:spcBef>
                <a:spcPts val="0"/>
              </a:spcBef>
            </a:pPr>
            <a:endParaRPr lang="en-US" dirty="0"/>
          </a:p>
          <a:p>
            <a:pPr>
              <a:spcBef>
                <a:spcPts val="0"/>
              </a:spcBef>
            </a:pPr>
            <a:endParaRPr lang="en-US" dirty="0"/>
          </a:p>
        </p:txBody>
      </p:sp>
      <p:sp>
        <p:nvSpPr>
          <p:cNvPr id="11" name="TextBox 10">
            <a:extLst>
              <a:ext uri="{FF2B5EF4-FFF2-40B4-BE49-F238E27FC236}">
                <a16:creationId xmlns:a16="http://schemas.microsoft.com/office/drawing/2014/main" id="{669A0882-6717-4614-A854-D3C07D491BB7}"/>
              </a:ext>
            </a:extLst>
          </p:cNvPr>
          <p:cNvSpPr txBox="1"/>
          <p:nvPr/>
        </p:nvSpPr>
        <p:spPr>
          <a:xfrm>
            <a:off x="5099404" y="3981438"/>
            <a:ext cx="3459096" cy="1477328"/>
          </a:xfrm>
          <a:prstGeom prst="rect">
            <a:avLst/>
          </a:prstGeom>
          <a:noFill/>
        </p:spPr>
        <p:txBody>
          <a:bodyPr wrap="square" rtlCol="0">
            <a:spAutoFit/>
          </a:bodyPr>
          <a:lstStyle/>
          <a:p>
            <a:r>
              <a:rPr lang="en-US" sz="1800" dirty="0">
                <a:solidFill>
                  <a:srgbClr val="000000"/>
                </a:solidFill>
              </a:rPr>
              <a:t>A Perfect Linear Relationship:</a:t>
            </a:r>
          </a:p>
          <a:p>
            <a:r>
              <a:rPr lang="en-US" sz="1800" dirty="0">
                <a:solidFill>
                  <a:srgbClr val="000000"/>
                </a:solidFill>
              </a:rPr>
              <a:t>The relationship between temperature as measured in degrees Fahrenheit and degrees Celsius is a perfect one.</a:t>
            </a:r>
          </a:p>
        </p:txBody>
      </p:sp>
      <p:pic>
        <p:nvPicPr>
          <p:cNvPr id="12" name="Picture 11" descr="The figure is an example of a scatterplot in which all data points fall on a straight line. The relationship between temperature as measured in degrees Fahrenheit and degrees Celsius is a perfect one." title="Figure 13.4">
            <a:extLst>
              <a:ext uri="{FF2B5EF4-FFF2-40B4-BE49-F238E27FC236}">
                <a16:creationId xmlns:a16="http://schemas.microsoft.com/office/drawing/2014/main" id="{B13C8CDA-5D44-4787-B7B4-413A932F7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404" y="1105517"/>
            <a:ext cx="3721766" cy="2620962"/>
          </a:xfrm>
          <a:prstGeom prst="rect">
            <a:avLst/>
          </a:prstGeom>
        </p:spPr>
      </p:pic>
    </p:spTree>
    <p:extLst>
      <p:ext uri="{BB962C8B-B14F-4D97-AF65-F5344CB8AC3E}">
        <p14:creationId xmlns:p14="http://schemas.microsoft.com/office/powerpoint/2010/main" val="2260303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1" y="324270"/>
            <a:ext cx="4879494" cy="502602"/>
          </a:xfrm>
        </p:spPr>
        <p:txBody>
          <a:bodyPr>
            <a:normAutofit fontScale="90000"/>
          </a:bodyPr>
          <a:lstStyle/>
          <a:p>
            <a:r>
              <a:rPr lang="en-US" sz="4000" dirty="0"/>
              <a:t>Strength of Relationships</a:t>
            </a:r>
            <a:endParaRPr lang="en-US" sz="4000" dirty="0">
              <a:latin typeface="+mn-lt"/>
            </a:endParaRP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 Placeholder 2">
            <a:extLst>
              <a:ext uri="{FF2B5EF4-FFF2-40B4-BE49-F238E27FC236}">
                <a16:creationId xmlns:a16="http://schemas.microsoft.com/office/drawing/2014/main" id="{4B45DA2F-BC5D-4B62-8129-25B5D8D6F5F0}"/>
              </a:ext>
            </a:extLst>
          </p:cNvPr>
          <p:cNvSpPr>
            <a:spLocks noGrp="1"/>
          </p:cNvSpPr>
          <p:nvPr>
            <p:ph idx="1"/>
          </p:nvPr>
        </p:nvSpPr>
        <p:spPr>
          <a:xfrm>
            <a:off x="457200" y="1001159"/>
            <a:ext cx="8153399" cy="3113642"/>
          </a:xfrm>
        </p:spPr>
        <p:txBody>
          <a:bodyPr>
            <a:normAutofit fontScale="92500" lnSpcReduction="20000"/>
          </a:bodyPr>
          <a:lstStyle/>
          <a:p>
            <a:pPr>
              <a:lnSpc>
                <a:spcPct val="110000"/>
              </a:lnSpc>
              <a:spcBef>
                <a:spcPts val="0"/>
              </a:spcBef>
            </a:pPr>
            <a:r>
              <a:rPr lang="en-US" dirty="0"/>
              <a:t>Four scatterplots (A–D) differ in the degree to which the points form a straight line or are spread out to form an oval.</a:t>
            </a:r>
          </a:p>
          <a:p>
            <a:pPr>
              <a:lnSpc>
                <a:spcPct val="110000"/>
              </a:lnSpc>
              <a:spcBef>
                <a:spcPts val="0"/>
              </a:spcBef>
            </a:pPr>
            <a:r>
              <a:rPr lang="en-US" dirty="0"/>
              <a:t>As the amount of spread increases (i.e., as the points fall less along a line), the relationship becomes weaker.</a:t>
            </a:r>
            <a:br>
              <a:rPr lang="en-US" dirty="0"/>
            </a:br>
            <a:endParaRPr lang="en-US" dirty="0"/>
          </a:p>
        </p:txBody>
      </p:sp>
      <p:sp>
        <p:nvSpPr>
          <p:cNvPr id="13" name="Rectangle 12" descr="The figure is a series of example scatterplots illustrating how As the amount of spread increases, as the points fall less along a line, the relationship becomes weaker&#10;" title="Figure 13.5">
            <a:extLst>
              <a:ext uri="{FF2B5EF4-FFF2-40B4-BE49-F238E27FC236}">
                <a16:creationId xmlns:a16="http://schemas.microsoft.com/office/drawing/2014/main" id="{5674E294-5C18-4CF9-B1B5-BEEE08FCDEB2}"/>
              </a:ext>
            </a:extLst>
          </p:cNvPr>
          <p:cNvSpPr/>
          <p:nvPr/>
        </p:nvSpPr>
        <p:spPr>
          <a:xfrm>
            <a:off x="2539093" y="5170201"/>
            <a:ext cx="8089900" cy="369332"/>
          </a:xfrm>
          <a:prstGeom prst="rect">
            <a:avLst/>
          </a:prstGeom>
        </p:spPr>
        <p:txBody>
          <a:bodyPr wrap="square">
            <a:spAutoFit/>
          </a:bodyPr>
          <a:lstStyle/>
          <a:p>
            <a:r>
              <a:rPr lang="en-US" sz="1800" dirty="0">
                <a:solidFill>
                  <a:srgbClr val="000000"/>
                </a:solidFill>
              </a:rPr>
              <a:t>Visualizing the Strength of Relationships</a:t>
            </a:r>
          </a:p>
        </p:txBody>
      </p:sp>
      <p:pic>
        <p:nvPicPr>
          <p:cNvPr id="14" name="Picture 13" descr="The figure is a series of example scatterplots illustrating how As the amount of spread increases, as the points fall less along a line, the relationship becomes weaker&#10;" title="Figure 13.5">
            <a:extLst>
              <a:ext uri="{FF2B5EF4-FFF2-40B4-BE49-F238E27FC236}">
                <a16:creationId xmlns:a16="http://schemas.microsoft.com/office/drawing/2014/main" id="{5568F6E6-060F-4969-BED2-4E3FBCC3D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29" y="3526720"/>
            <a:ext cx="7954735" cy="1679333"/>
          </a:xfrm>
          <a:prstGeom prst="rect">
            <a:avLst/>
          </a:prstGeom>
        </p:spPr>
      </p:pic>
    </p:spTree>
    <p:extLst>
      <p:ext uri="{BB962C8B-B14F-4D97-AF65-F5344CB8AC3E}">
        <p14:creationId xmlns:p14="http://schemas.microsoft.com/office/powerpoint/2010/main" val="784688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8370</TotalTime>
  <Words>3760</Words>
  <Application>Microsoft Office PowerPoint</Application>
  <PresentationFormat>On-screen Show (4:3)</PresentationFormat>
  <Paragraphs>632</Paragraphs>
  <Slides>49</Slides>
  <Notes>49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CK Journaling</vt:lpstr>
      <vt:lpstr>Arial</vt:lpstr>
      <vt:lpstr>Calibri</vt:lpstr>
      <vt:lpstr>Cambria Math</vt:lpstr>
      <vt:lpstr>Times New Roman</vt:lpstr>
      <vt:lpstr>Office Theme</vt:lpstr>
      <vt:lpstr>Equation</vt:lpstr>
      <vt:lpstr>Jingwei Wu, PhD</vt:lpstr>
      <vt:lpstr>Objectives </vt:lpstr>
      <vt:lpstr>Defining Pearson r and Relationship</vt:lpstr>
      <vt:lpstr>Correlation, Causation, and Association</vt:lpstr>
      <vt:lpstr>Correlation, Causation, and Association</vt:lpstr>
      <vt:lpstr>Visualizing Relationships</vt:lpstr>
      <vt:lpstr>Visualizing Relationships</vt:lpstr>
      <vt:lpstr>Visualizing Relationships</vt:lpstr>
      <vt:lpstr>Strength of Relationships</vt:lpstr>
      <vt:lpstr>Correlations Defined by z Scores</vt:lpstr>
      <vt:lpstr>Correlations Defined by z Scores</vt:lpstr>
      <vt:lpstr>Quantifying Relationships</vt:lpstr>
      <vt:lpstr>Direction of the Relationship</vt:lpstr>
      <vt:lpstr>Direction of the Relationship</vt:lpstr>
      <vt:lpstr>Conditions Affecting Pearson r</vt:lpstr>
      <vt:lpstr>Conditions Affecting Pearson r</vt:lpstr>
      <vt:lpstr>Conditions Affecting Pearson r</vt:lpstr>
      <vt:lpstr>Conditions Affecting Pearson r</vt:lpstr>
      <vt:lpstr>Calculating the Pearson r Correlation Coefficient</vt:lpstr>
      <vt:lpstr>Calculating the Pearson r Correlation Coefficient</vt:lpstr>
      <vt:lpstr>Hypothesis Testing in Action: Example</vt:lpstr>
      <vt:lpstr>Marital Satisfaction Study: Step 1</vt:lpstr>
      <vt:lpstr>Marital Satisfaction Study: Step 2</vt:lpstr>
      <vt:lpstr>Marital Satisfaction Study: Step 2 (continued)</vt:lpstr>
      <vt:lpstr>Marital Satisfaction Study: Step 3</vt:lpstr>
      <vt:lpstr>Marital Satisfaction Study: Step 4</vt:lpstr>
      <vt:lpstr>Marital Satisfaction Study: Step 4 (continued)</vt:lpstr>
      <vt:lpstr>Marital Satisfaction Study: Step 4 (continued)</vt:lpstr>
      <vt:lpstr>Marital Satisfaction Study: Step 4 (continued)</vt:lpstr>
      <vt:lpstr>Marital Satisfaction Study: Step 4 (continued)</vt:lpstr>
      <vt:lpstr>Marital Satisfaction Study: Step 5</vt:lpstr>
      <vt:lpstr>Marital Satisfaction Study: Step 5 (continued)</vt:lpstr>
      <vt:lpstr>Marital Satisfaction Study: Step 5 (continued)</vt:lpstr>
      <vt:lpstr>Marital Satisfaction Study: Step 5 (continued)</vt:lpstr>
      <vt:lpstr>Marital Satisfaction Study: Step 5 (continued)</vt:lpstr>
      <vt:lpstr>Marital Satisfaction Study: Step 6</vt:lpstr>
      <vt:lpstr>Marital Satisfaction Study: Step 6 (continued)</vt:lpstr>
      <vt:lpstr>Marital Satisfaction Study: Step 6: APA Style</vt:lpstr>
      <vt:lpstr>Marital Satisfaction Study: Step 6: Effect Size</vt:lpstr>
      <vt:lpstr>Marital Satisfaction Study: Step 6: Effect Size (continued)</vt:lpstr>
      <vt:lpstr>Marital Satisfaction Study: Step 6: Confidence Interval</vt:lpstr>
      <vt:lpstr>Marital Satisfaction Study: Step 6: Confidence Interval (continued)</vt:lpstr>
      <vt:lpstr>Marital Satisfaction Study: Step 6: Confidence Interval (continued)</vt:lpstr>
      <vt:lpstr>Marital Satisfaction Study: Step 6: Confidence Interval (continued)</vt:lpstr>
      <vt:lpstr>Marital Satisfaction Study: Step 6: Confidence Interval (continued)</vt:lpstr>
      <vt:lpstr>Marital Satisfaction Study: Step 6: Confidence Interval (continued)</vt:lpstr>
      <vt:lpstr>Marital Satisfaction Study: Putting It All Together </vt:lpstr>
      <vt:lpstr>Partial Correlation</vt:lpstr>
      <vt:lpstr>Partial Correlation Calculation Example</vt:lpstr>
    </vt:vector>
  </TitlesOfParts>
  <Company>Temple College of Public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R Haines</dc:creator>
  <cp:lastModifiedBy>Jingwei Wu</cp:lastModifiedBy>
  <cp:revision>290</cp:revision>
  <dcterms:created xsi:type="dcterms:W3CDTF">2017-03-29T19:08:32Z</dcterms:created>
  <dcterms:modified xsi:type="dcterms:W3CDTF">2020-11-04T21:24:29Z</dcterms:modified>
</cp:coreProperties>
</file>